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Lst>
  <p:sldSz cy="6858000" cx="12192000"/>
  <p:notesSz cx="12192000" cy="6858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3840">
          <p15:clr>
            <a:srgbClr val="000000"/>
          </p15:clr>
        </p15:guide>
      </p15:sldGuideLst>
    </p:ext>
    <p:ext uri="GoogleSlidesCustomDataVersion2">
      <go:slidesCustomData xmlns:go="http://customooxmlschemas.google.com/" r:id="rId36" roundtripDataSignature="AMtx7mj+JMpeIpqrj7J3X6WVAAzZnrQOM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14" Type="http://schemas.openxmlformats.org/officeDocument/2006/relationships/slide" Target="slides/slide9.xml"/><Relationship Id="rId36" Type="http://customschemas.google.com/relationships/presentationmetadata" Target="meta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1219200" y="3257550"/>
            <a:ext cx="9753600" cy="30861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4: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4: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5: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5: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6: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6: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7: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7: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8: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8: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9: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9: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0: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0: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1: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2: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12: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3: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3: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2: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just">
              <a:lnSpc>
                <a:spcPct val="90000"/>
              </a:lnSpc>
              <a:spcBef>
                <a:spcPts val="0"/>
              </a:spcBef>
              <a:spcAft>
                <a:spcPts val="0"/>
              </a:spcAft>
              <a:buClr>
                <a:schemeClr val="dk1"/>
              </a:buClr>
              <a:buSzPts val="2600"/>
              <a:buFont typeface="Arial"/>
              <a:buNone/>
            </a:pPr>
            <a:r>
              <a:rPr lang="fr-FR" sz="2600">
                <a:solidFill>
                  <a:schemeClr val="dk1"/>
                </a:solidFill>
                <a:latin typeface="Calibri"/>
                <a:ea typeface="Calibri"/>
                <a:cs typeface="Calibri"/>
                <a:sym typeface="Calibri"/>
              </a:rPr>
              <a:t>L</a:t>
            </a:r>
            <a:r>
              <a:rPr lang="fr-FR" sz="2600">
                <a:solidFill>
                  <a:schemeClr val="dk1"/>
                </a:solidFill>
                <a:latin typeface="Calibri"/>
                <a:ea typeface="Calibri"/>
                <a:cs typeface="Calibri"/>
                <a:sym typeface="Calibri"/>
              </a:rPr>
              <a:t>a prise en charge du/de la survivant.e est une opération sensible qui nécessite d’être suffisamment outillé. Il s’agit de lui donner un accueil adapté et une prise en charge holistique. Pour ce faire, plusieurs principes doivent être observés :</a:t>
            </a:r>
            <a:endParaRPr/>
          </a:p>
        </p:txBody>
      </p:sp>
      <p:sp>
        <p:nvSpPr>
          <p:cNvPr id="101" name="Google Shape;101;p2: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5: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15: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16: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16: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17: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7: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18: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18: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19: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9: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21: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21: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22: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22: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24: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24: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p26: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26: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28: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28: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939ee55162_0_1: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just">
              <a:lnSpc>
                <a:spcPct val="90000"/>
              </a:lnSpc>
              <a:spcBef>
                <a:spcPts val="0"/>
              </a:spcBef>
              <a:spcAft>
                <a:spcPts val="0"/>
              </a:spcAft>
              <a:buNone/>
            </a:pPr>
            <a:r>
              <a:rPr lang="fr-FR" sz="2600">
                <a:solidFill>
                  <a:schemeClr val="dk1"/>
                </a:solidFill>
                <a:latin typeface="Calibri"/>
                <a:ea typeface="Calibri"/>
                <a:cs typeface="Calibri"/>
                <a:sym typeface="Calibri"/>
              </a:rPr>
              <a:t>La prise en charge du/de la survivant.e est une opération sensible qui nécessite d’être suffisamment outillé. Il s’agit de lui donner un accueil adapté et une prise en charge holistique. Pour ce faire, plusieurs principes doivent être observés :</a:t>
            </a:r>
            <a:endParaRPr/>
          </a:p>
        </p:txBody>
      </p:sp>
      <p:sp>
        <p:nvSpPr>
          <p:cNvPr id="108" name="Google Shape;108;g2939ee55162_0_1:notes"/>
          <p:cNvSpPr/>
          <p:nvPr>
            <p:ph idx="2" type="sldImg"/>
          </p:nvPr>
        </p:nvSpPr>
        <p:spPr>
          <a:xfrm>
            <a:off x="2032400" y="514350"/>
            <a:ext cx="8128500" cy="25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p29: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29:notes"/>
          <p:cNvSpPr/>
          <p:nvPr>
            <p:ph idx="2" type="sldImg"/>
          </p:nvPr>
        </p:nvSpPr>
        <p:spPr>
          <a:xfrm>
            <a:off x="2032400" y="514350"/>
            <a:ext cx="81284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939ee55162_0_13: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just">
              <a:lnSpc>
                <a:spcPct val="90000"/>
              </a:lnSpc>
              <a:spcBef>
                <a:spcPts val="0"/>
              </a:spcBef>
              <a:spcAft>
                <a:spcPts val="0"/>
              </a:spcAft>
              <a:buNone/>
            </a:pPr>
            <a:r>
              <a:rPr lang="fr-FR" sz="2600">
                <a:solidFill>
                  <a:schemeClr val="dk1"/>
                </a:solidFill>
                <a:latin typeface="Calibri"/>
                <a:ea typeface="Calibri"/>
                <a:cs typeface="Calibri"/>
                <a:sym typeface="Calibri"/>
              </a:rPr>
              <a:t>La prise en charge du/de la survivant.e est une opération sensible qui nécessite d’être suffisamment outillé. Il s’agit de lui donner un accueil adapté et une prise en charge holistique. Pour ce faire, plusieurs principes doivent être observés :</a:t>
            </a:r>
            <a:endParaRPr/>
          </a:p>
        </p:txBody>
      </p:sp>
      <p:sp>
        <p:nvSpPr>
          <p:cNvPr id="115" name="Google Shape;115;g2939ee55162_0_13:notes"/>
          <p:cNvSpPr/>
          <p:nvPr>
            <p:ph idx="2" type="sldImg"/>
          </p:nvPr>
        </p:nvSpPr>
        <p:spPr>
          <a:xfrm>
            <a:off x="2032400" y="514350"/>
            <a:ext cx="8128500" cy="25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2939ee55162_0_7: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g2939ee55162_0_7:notes"/>
          <p:cNvSpPr/>
          <p:nvPr>
            <p:ph idx="2" type="sldImg"/>
          </p:nvPr>
        </p:nvSpPr>
        <p:spPr>
          <a:xfrm>
            <a:off x="2032400" y="514350"/>
            <a:ext cx="8128500" cy="25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939ee55162_0_23: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g2939ee55162_0_23:notes"/>
          <p:cNvSpPr/>
          <p:nvPr>
            <p:ph idx="2" type="sldImg"/>
          </p:nvPr>
        </p:nvSpPr>
        <p:spPr>
          <a:xfrm>
            <a:off x="2032400" y="514350"/>
            <a:ext cx="8128500" cy="25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939ee55162_0_31: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g2939ee55162_0_31:notes"/>
          <p:cNvSpPr/>
          <p:nvPr>
            <p:ph idx="2" type="sldImg"/>
          </p:nvPr>
        </p:nvSpPr>
        <p:spPr>
          <a:xfrm>
            <a:off x="2032400" y="514350"/>
            <a:ext cx="8128500" cy="25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939ee55162_0_37: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g2939ee55162_0_37:notes"/>
          <p:cNvSpPr/>
          <p:nvPr>
            <p:ph idx="2" type="sldImg"/>
          </p:nvPr>
        </p:nvSpPr>
        <p:spPr>
          <a:xfrm>
            <a:off x="2032400" y="514350"/>
            <a:ext cx="8128500" cy="25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2939ee55162_0_43:notes"/>
          <p:cNvSpPr txBox="1"/>
          <p:nvPr>
            <p:ph idx="1" type="body"/>
          </p:nvPr>
        </p:nvSpPr>
        <p:spPr>
          <a:xfrm>
            <a:off x="1219200" y="3257550"/>
            <a:ext cx="97536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g2939ee55162_0_43:notes"/>
          <p:cNvSpPr/>
          <p:nvPr>
            <p:ph idx="2" type="sldImg"/>
          </p:nvPr>
        </p:nvSpPr>
        <p:spPr>
          <a:xfrm>
            <a:off x="2032400" y="514350"/>
            <a:ext cx="8128500" cy="25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e de titre" type="title">
  <p:cSld name="TITLE">
    <p:spTree>
      <p:nvGrpSpPr>
        <p:cNvPr id="11" name="Shape 11"/>
        <p:cNvGrpSpPr/>
        <p:nvPr/>
      </p:nvGrpSpPr>
      <p:grpSpPr>
        <a:xfrm>
          <a:off x="0" y="0"/>
          <a:ext cx="0" cy="0"/>
          <a:chOff x="0" y="0"/>
          <a:chExt cx="0" cy="0"/>
        </a:xfrm>
      </p:grpSpPr>
      <p:sp>
        <p:nvSpPr>
          <p:cNvPr id="12" name="Google Shape;12;p3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3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texte vertical" type="vertTx">
  <p:cSld name="VERTICAL_TEXT">
    <p:spTree>
      <p:nvGrpSpPr>
        <p:cNvPr id="68" name="Shape 68"/>
        <p:cNvGrpSpPr/>
        <p:nvPr/>
      </p:nvGrpSpPr>
      <p:grpSpPr>
        <a:xfrm>
          <a:off x="0" y="0"/>
          <a:ext cx="0" cy="0"/>
          <a:chOff x="0" y="0"/>
          <a:chExt cx="0" cy="0"/>
        </a:xfrm>
      </p:grpSpPr>
      <p:sp>
        <p:nvSpPr>
          <p:cNvPr id="69" name="Google Shape;69;p4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40"/>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4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4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4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vertical et texte" type="vertTitleAndTx">
  <p:cSld name="VERTICAL_TITLE_AND_VERTICAL_TEXT">
    <p:spTree>
      <p:nvGrpSpPr>
        <p:cNvPr id="74" name="Shape 74"/>
        <p:cNvGrpSpPr/>
        <p:nvPr/>
      </p:nvGrpSpPr>
      <p:grpSpPr>
        <a:xfrm>
          <a:off x="0" y="0"/>
          <a:ext cx="0" cy="0"/>
          <a:chOff x="0" y="0"/>
          <a:chExt cx="0" cy="0"/>
        </a:xfrm>
      </p:grpSpPr>
      <p:sp>
        <p:nvSpPr>
          <p:cNvPr id="75" name="Google Shape;75;p41"/>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41"/>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4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4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4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contenu" type="obj">
  <p:cSld name="OBJECT">
    <p:spTree>
      <p:nvGrpSpPr>
        <p:cNvPr id="17" name="Shape 17"/>
        <p:cNvGrpSpPr/>
        <p:nvPr/>
      </p:nvGrpSpPr>
      <p:grpSpPr>
        <a:xfrm>
          <a:off x="0" y="0"/>
          <a:ext cx="0" cy="0"/>
          <a:chOff x="0" y="0"/>
          <a:chExt cx="0" cy="0"/>
        </a:xfrm>
      </p:grpSpPr>
      <p:sp>
        <p:nvSpPr>
          <p:cNvPr id="18" name="Google Shape;18;p3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seul" type="titleOnly">
  <p:cSld name="TITLE_ONLY">
    <p:spTree>
      <p:nvGrpSpPr>
        <p:cNvPr id="23" name="Shape 23"/>
        <p:cNvGrpSpPr/>
        <p:nvPr/>
      </p:nvGrpSpPr>
      <p:grpSpPr>
        <a:xfrm>
          <a:off x="0" y="0"/>
          <a:ext cx="0" cy="0"/>
          <a:chOff x="0" y="0"/>
          <a:chExt cx="0" cy="0"/>
        </a:xfrm>
      </p:grpSpPr>
      <p:sp>
        <p:nvSpPr>
          <p:cNvPr id="24" name="Google Shape;24;p3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3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de section" type="secHead">
  <p:cSld name="SECTION_HEADER">
    <p:spTree>
      <p:nvGrpSpPr>
        <p:cNvPr id="28" name="Shape 28"/>
        <p:cNvGrpSpPr/>
        <p:nvPr/>
      </p:nvGrpSpPr>
      <p:grpSpPr>
        <a:xfrm>
          <a:off x="0" y="0"/>
          <a:ext cx="0" cy="0"/>
          <a:chOff x="0" y="0"/>
          <a:chExt cx="0" cy="0"/>
        </a:xfrm>
      </p:grpSpPr>
      <p:sp>
        <p:nvSpPr>
          <p:cNvPr id="29" name="Google Shape;29;p3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3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1" name="Google Shape;31;p3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3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3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ux contenus" type="twoObj">
  <p:cSld name="TWO_OBJECTS">
    <p:spTree>
      <p:nvGrpSpPr>
        <p:cNvPr id="34" name="Shape 34"/>
        <p:cNvGrpSpPr/>
        <p:nvPr/>
      </p:nvGrpSpPr>
      <p:grpSpPr>
        <a:xfrm>
          <a:off x="0" y="0"/>
          <a:ext cx="0" cy="0"/>
          <a:chOff x="0" y="0"/>
          <a:chExt cx="0" cy="0"/>
        </a:xfrm>
      </p:grpSpPr>
      <p:sp>
        <p:nvSpPr>
          <p:cNvPr id="35" name="Google Shape;35;p3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3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3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8" name="Google Shape;38;p3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3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3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ison" type="twoTxTwoObj">
  <p:cSld name="TWO_OBJECTS_WITH_TEXT">
    <p:spTree>
      <p:nvGrpSpPr>
        <p:cNvPr id="41" name="Shape 41"/>
        <p:cNvGrpSpPr/>
        <p:nvPr/>
      </p:nvGrpSpPr>
      <p:grpSpPr>
        <a:xfrm>
          <a:off x="0" y="0"/>
          <a:ext cx="0" cy="0"/>
          <a:chOff x="0" y="0"/>
          <a:chExt cx="0" cy="0"/>
        </a:xfrm>
      </p:grpSpPr>
      <p:sp>
        <p:nvSpPr>
          <p:cNvPr id="42" name="Google Shape;42;p3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3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4" name="Google Shape;44;p36"/>
          <p:cNvSpPr txBox="1"/>
          <p:nvPr>
            <p:ph idx="2" type="body"/>
          </p:nvPr>
        </p:nvSpPr>
        <p:spPr>
          <a:xfrm>
            <a:off x="839788" y="2505074"/>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3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6" name="Google Shape;46;p36"/>
          <p:cNvSpPr txBox="1"/>
          <p:nvPr>
            <p:ph idx="4" type="body"/>
          </p:nvPr>
        </p:nvSpPr>
        <p:spPr>
          <a:xfrm>
            <a:off x="6172200" y="2505074"/>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3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3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3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 type="blank">
  <p:cSld name="BLANK">
    <p:spTree>
      <p:nvGrpSpPr>
        <p:cNvPr id="50" name="Shape 50"/>
        <p:cNvGrpSpPr/>
        <p:nvPr/>
      </p:nvGrpSpPr>
      <p:grpSpPr>
        <a:xfrm>
          <a:off x="0" y="0"/>
          <a:ext cx="0" cy="0"/>
          <a:chOff x="0" y="0"/>
          <a:chExt cx="0" cy="0"/>
        </a:xfrm>
      </p:grpSpPr>
      <p:sp>
        <p:nvSpPr>
          <p:cNvPr id="51" name="Google Shape;51;p3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3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3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 avec légende" type="objTx">
  <p:cSld name="OBJECT_WITH_CAPTION_TEXT">
    <p:spTree>
      <p:nvGrpSpPr>
        <p:cNvPr id="54" name="Shape 54"/>
        <p:cNvGrpSpPr/>
        <p:nvPr/>
      </p:nvGrpSpPr>
      <p:grpSpPr>
        <a:xfrm>
          <a:off x="0" y="0"/>
          <a:ext cx="0" cy="0"/>
          <a:chOff x="0" y="0"/>
          <a:chExt cx="0" cy="0"/>
        </a:xfrm>
      </p:grpSpPr>
      <p:sp>
        <p:nvSpPr>
          <p:cNvPr id="55" name="Google Shape;55;p3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3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3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3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3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3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vec légende" type="picTx">
  <p:cSld name="PICTURE_WITH_CAPTION_TEXT">
    <p:spTree>
      <p:nvGrpSpPr>
        <p:cNvPr id="61" name="Shape 61"/>
        <p:cNvGrpSpPr/>
        <p:nvPr/>
      </p:nvGrpSpPr>
      <p:grpSpPr>
        <a:xfrm>
          <a:off x="0" y="0"/>
          <a:ext cx="0" cy="0"/>
          <a:chOff x="0" y="0"/>
          <a:chExt cx="0" cy="0"/>
        </a:xfrm>
      </p:grpSpPr>
      <p:sp>
        <p:nvSpPr>
          <p:cNvPr id="62" name="Google Shape;62;p3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39"/>
          <p:cNvSpPr/>
          <p:nvPr>
            <p:ph idx="2" type="pic"/>
          </p:nvPr>
        </p:nvSpPr>
        <p:spPr>
          <a:xfrm>
            <a:off x="5183188" y="987425"/>
            <a:ext cx="6172200" cy="4873625"/>
          </a:xfrm>
          <a:prstGeom prst="rect">
            <a:avLst/>
          </a:prstGeom>
          <a:noFill/>
          <a:ln>
            <a:noFill/>
          </a:ln>
        </p:spPr>
      </p:sp>
      <p:sp>
        <p:nvSpPr>
          <p:cNvPr id="64" name="Google Shape;64;p3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3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3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3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3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F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14.png"/><Relationship Id="rId10" Type="http://schemas.openxmlformats.org/officeDocument/2006/relationships/image" Target="../media/image8.png"/><Relationship Id="rId13" Type="http://schemas.openxmlformats.org/officeDocument/2006/relationships/image" Target="../media/image2.jpg"/><Relationship Id="rId12" Type="http://schemas.openxmlformats.org/officeDocument/2006/relationships/image" Target="../media/image3.jp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jpg"/><Relationship Id="rId4" Type="http://schemas.openxmlformats.org/officeDocument/2006/relationships/image" Target="../media/image10.png"/><Relationship Id="rId9" Type="http://schemas.openxmlformats.org/officeDocument/2006/relationships/image" Target="../media/image1.png"/><Relationship Id="rId14" Type="http://schemas.openxmlformats.org/officeDocument/2006/relationships/image" Target="../media/image6.jpg"/><Relationship Id="rId5" Type="http://schemas.openxmlformats.org/officeDocument/2006/relationships/image" Target="../media/image12.png"/><Relationship Id="rId6" Type="http://schemas.openxmlformats.org/officeDocument/2006/relationships/image" Target="../media/image4.png"/><Relationship Id="rId7" Type="http://schemas.openxmlformats.org/officeDocument/2006/relationships/image" Target="../media/image9.jpg"/><Relationship Id="rId8" Type="http://schemas.openxmlformats.org/officeDocument/2006/relationships/image" Target="../media/image1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1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1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9.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1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1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1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1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1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1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1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1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1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9.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9.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9.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9.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9.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9.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389088" y="1603947"/>
            <a:ext cx="9673652" cy="914401"/>
          </a:xfrm>
          <a:prstGeom prst="rect">
            <a:avLst/>
          </a:prstGeom>
          <a:solidFill>
            <a:srgbClr val="00B0F0"/>
          </a:solidFill>
          <a:ln cap="flat" cmpd="sng" w="9525">
            <a:solidFill>
              <a:srgbClr val="00B0F0"/>
            </a:solidFill>
            <a:prstDash val="solid"/>
            <a:round/>
            <a:headEnd len="sm" w="sm" type="none"/>
            <a:tailEnd len="sm" w="sm" type="none"/>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lt1"/>
              </a:buClr>
              <a:buSzPct val="100000"/>
              <a:buFont typeface="Calibri"/>
              <a:buNone/>
            </a:pPr>
            <a:br>
              <a:rPr b="1" lang="fr-FR" sz="3600">
                <a:solidFill>
                  <a:schemeClr val="lt1"/>
                </a:solidFill>
              </a:rPr>
            </a:br>
            <a:br>
              <a:rPr b="1" lang="fr-FR" sz="3600">
                <a:solidFill>
                  <a:schemeClr val="lt1"/>
                </a:solidFill>
              </a:rPr>
            </a:br>
            <a:br>
              <a:rPr b="1" lang="fr-FR" sz="3600">
                <a:solidFill>
                  <a:schemeClr val="lt1"/>
                </a:solidFill>
              </a:rPr>
            </a:br>
            <a:r>
              <a:rPr b="1" lang="fr-FR" sz="3600">
                <a:solidFill>
                  <a:schemeClr val="lt1"/>
                </a:solidFill>
              </a:rPr>
              <a:t>Formation n°2 : Les violences basées sur le genre</a:t>
            </a:r>
            <a:endParaRPr b="1" sz="3600">
              <a:solidFill>
                <a:schemeClr val="lt1"/>
              </a:solidFill>
            </a:endParaRPr>
          </a:p>
        </p:txBody>
      </p:sp>
      <p:sp>
        <p:nvSpPr>
          <p:cNvPr id="85" name="Google Shape;85;p1"/>
          <p:cNvSpPr txBox="1"/>
          <p:nvPr>
            <p:ph idx="1" type="subTitle"/>
          </p:nvPr>
        </p:nvSpPr>
        <p:spPr>
          <a:xfrm>
            <a:off x="1404079" y="2743200"/>
            <a:ext cx="9628682" cy="3207895"/>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normAutofit fontScale="92500" lnSpcReduction="10000"/>
          </a:bodyPr>
          <a:lstStyle/>
          <a:p>
            <a:pPr indent="0" lvl="0" marL="0" rtl="0" algn="l">
              <a:lnSpc>
                <a:spcPct val="90000"/>
              </a:lnSpc>
              <a:spcBef>
                <a:spcPts val="0"/>
              </a:spcBef>
              <a:spcAft>
                <a:spcPts val="0"/>
              </a:spcAft>
              <a:buClr>
                <a:schemeClr val="dk1"/>
              </a:buClr>
              <a:buSzPct val="100000"/>
              <a:buNone/>
            </a:pPr>
            <a:r>
              <a:rPr b="1" lang="fr-FR"/>
              <a:t>Intervenants : </a:t>
            </a:r>
            <a:endParaRPr/>
          </a:p>
          <a:p>
            <a:pPr indent="-140970" lvl="0" marL="0" rtl="0" algn="l">
              <a:lnSpc>
                <a:spcPct val="90000"/>
              </a:lnSpc>
              <a:spcBef>
                <a:spcPts val="1000"/>
              </a:spcBef>
              <a:spcAft>
                <a:spcPts val="0"/>
              </a:spcAft>
              <a:buClr>
                <a:schemeClr val="dk1"/>
              </a:buClr>
              <a:buSzPct val="100000"/>
              <a:buFont typeface="Arial"/>
              <a:buChar char="•"/>
            </a:pPr>
            <a:r>
              <a:rPr lang="fr-FR"/>
              <a:t> Thierry – Réseau Femme Lève-Toi (ReFLeT) au Gabon</a:t>
            </a:r>
            <a:endParaRPr/>
          </a:p>
          <a:p>
            <a:pPr indent="-140970" lvl="0" marL="0" rtl="0" algn="l">
              <a:lnSpc>
                <a:spcPct val="90000"/>
              </a:lnSpc>
              <a:spcBef>
                <a:spcPts val="1000"/>
              </a:spcBef>
              <a:spcAft>
                <a:spcPts val="0"/>
              </a:spcAft>
              <a:buClr>
                <a:schemeClr val="dk1"/>
              </a:buClr>
              <a:buSzPct val="100000"/>
              <a:buFont typeface="Arial"/>
              <a:buChar char="•"/>
            </a:pPr>
            <a:r>
              <a:rPr lang="fr-FR"/>
              <a:t> Jojo – Réseau Indépendant des Trans* d’Afrique centrale (RITAC) au Cameroun </a:t>
            </a:r>
            <a:endParaRPr/>
          </a:p>
          <a:p>
            <a:pPr indent="-140970" lvl="0" marL="0" rtl="0" algn="l">
              <a:lnSpc>
                <a:spcPct val="90000"/>
              </a:lnSpc>
              <a:spcBef>
                <a:spcPts val="1000"/>
              </a:spcBef>
              <a:spcAft>
                <a:spcPts val="0"/>
              </a:spcAft>
              <a:buClr>
                <a:schemeClr val="dk1"/>
              </a:buClr>
              <a:buSzPct val="100000"/>
              <a:buFont typeface="Arial"/>
              <a:buChar char="•"/>
            </a:pPr>
            <a:r>
              <a:rPr lang="fr-FR"/>
              <a:t> Jacques – Action pour la Paix, la Justice et la Développement (AJPD) en RDC</a:t>
            </a:r>
            <a:endParaRPr/>
          </a:p>
          <a:p>
            <a:pPr indent="0" lvl="0" marL="0" rtl="0" algn="l">
              <a:lnSpc>
                <a:spcPct val="90000"/>
              </a:lnSpc>
              <a:spcBef>
                <a:spcPts val="1000"/>
              </a:spcBef>
              <a:spcAft>
                <a:spcPts val="0"/>
              </a:spcAft>
              <a:buClr>
                <a:schemeClr val="dk1"/>
              </a:buClr>
              <a:buSzPct val="100000"/>
              <a:buNone/>
            </a:pPr>
            <a:r>
              <a:t/>
            </a:r>
            <a:endParaRPr/>
          </a:p>
          <a:p>
            <a:pPr indent="0" lvl="0" marL="0" rtl="0" algn="ctr">
              <a:lnSpc>
                <a:spcPct val="90000"/>
              </a:lnSpc>
              <a:spcBef>
                <a:spcPts val="1000"/>
              </a:spcBef>
              <a:spcAft>
                <a:spcPts val="0"/>
              </a:spcAft>
              <a:buClr>
                <a:schemeClr val="dk1"/>
              </a:buClr>
              <a:buSzPct val="100000"/>
              <a:buNone/>
            </a:pPr>
            <a:r>
              <a:rPr b="1" lang="fr-FR"/>
              <a:t>27 octobre 2023</a:t>
            </a:r>
            <a:endParaRPr/>
          </a:p>
          <a:p>
            <a:pPr indent="0" lvl="0" marL="0" rtl="0" algn="ctr">
              <a:lnSpc>
                <a:spcPct val="90000"/>
              </a:lnSpc>
              <a:spcBef>
                <a:spcPts val="1000"/>
              </a:spcBef>
              <a:spcAft>
                <a:spcPts val="0"/>
              </a:spcAft>
              <a:buClr>
                <a:schemeClr val="dk1"/>
              </a:buClr>
              <a:buSzPct val="100000"/>
              <a:buNone/>
            </a:pPr>
            <a:r>
              <a:rPr lang="fr-FR"/>
              <a:t>10h à 12h : Brazzaville, Libreville, Yaoundé et Kinshasa</a:t>
            </a:r>
            <a:endParaRPr/>
          </a:p>
          <a:p>
            <a:pPr indent="0" lvl="0" marL="0" rtl="0" algn="ctr">
              <a:lnSpc>
                <a:spcPct val="90000"/>
              </a:lnSpc>
              <a:spcBef>
                <a:spcPts val="1000"/>
              </a:spcBef>
              <a:spcAft>
                <a:spcPts val="0"/>
              </a:spcAft>
              <a:buClr>
                <a:schemeClr val="dk1"/>
              </a:buClr>
              <a:buSzPct val="100000"/>
              <a:buNone/>
            </a:pPr>
            <a:r>
              <a:rPr lang="fr-FR"/>
              <a:t>11h à 13h : Goma et Paris</a:t>
            </a:r>
            <a:endParaRPr/>
          </a:p>
        </p:txBody>
      </p:sp>
      <p:pic>
        <p:nvPicPr>
          <p:cNvPr descr="Logo_Agir ensemble.jpg" id="86" name="Google Shape;86;p1"/>
          <p:cNvPicPr preferRelativeResize="0"/>
          <p:nvPr/>
        </p:nvPicPr>
        <p:blipFill rotWithShape="1">
          <a:blip r:embed="rId3">
            <a:alphaModFix/>
          </a:blip>
          <a:srcRect b="0" l="0" r="0" t="0"/>
          <a:stretch/>
        </p:blipFill>
        <p:spPr>
          <a:xfrm>
            <a:off x="0" y="179882"/>
            <a:ext cx="3390328" cy="1121329"/>
          </a:xfrm>
          <a:prstGeom prst="rect">
            <a:avLst/>
          </a:prstGeom>
          <a:noFill/>
          <a:ln>
            <a:noFill/>
          </a:ln>
        </p:spPr>
      </p:pic>
      <p:pic>
        <p:nvPicPr>
          <p:cNvPr descr="Logo_DEFI 3.png" id="87" name="Google Shape;87;p1"/>
          <p:cNvPicPr preferRelativeResize="0"/>
          <p:nvPr/>
        </p:nvPicPr>
        <p:blipFill rotWithShape="1">
          <a:blip r:embed="rId4">
            <a:alphaModFix/>
          </a:blip>
          <a:srcRect b="0" l="0" r="0" t="0"/>
          <a:stretch/>
        </p:blipFill>
        <p:spPr>
          <a:xfrm>
            <a:off x="9912311" y="212181"/>
            <a:ext cx="1841358" cy="1097333"/>
          </a:xfrm>
          <a:prstGeom prst="rect">
            <a:avLst/>
          </a:prstGeom>
          <a:noFill/>
          <a:ln>
            <a:noFill/>
          </a:ln>
        </p:spPr>
      </p:pic>
      <p:pic>
        <p:nvPicPr>
          <p:cNvPr descr="Logo_AJPD.PNG" id="88" name="Google Shape;88;p1"/>
          <p:cNvPicPr preferRelativeResize="0"/>
          <p:nvPr/>
        </p:nvPicPr>
        <p:blipFill rotWithShape="1">
          <a:blip r:embed="rId5">
            <a:alphaModFix/>
          </a:blip>
          <a:srcRect b="0" l="0" r="0" t="0"/>
          <a:stretch/>
        </p:blipFill>
        <p:spPr>
          <a:xfrm>
            <a:off x="7497388" y="228260"/>
            <a:ext cx="1867315" cy="1030914"/>
          </a:xfrm>
          <a:prstGeom prst="rect">
            <a:avLst/>
          </a:prstGeom>
          <a:noFill/>
          <a:ln>
            <a:noFill/>
          </a:ln>
        </p:spPr>
      </p:pic>
      <p:pic>
        <p:nvPicPr>
          <p:cNvPr descr="Logo_RITA.PNG" id="89" name="Google Shape;89;p1"/>
          <p:cNvPicPr preferRelativeResize="0"/>
          <p:nvPr/>
        </p:nvPicPr>
        <p:blipFill rotWithShape="1">
          <a:blip r:embed="rId6">
            <a:alphaModFix/>
          </a:blip>
          <a:srcRect b="0" l="0" r="0" t="0"/>
          <a:stretch/>
        </p:blipFill>
        <p:spPr>
          <a:xfrm>
            <a:off x="5352073" y="299803"/>
            <a:ext cx="1858195" cy="759386"/>
          </a:xfrm>
          <a:prstGeom prst="rect">
            <a:avLst/>
          </a:prstGeom>
          <a:noFill/>
          <a:ln>
            <a:noFill/>
          </a:ln>
        </p:spPr>
      </p:pic>
      <p:pic>
        <p:nvPicPr>
          <p:cNvPr descr="ReFLeT.jfif" id="90" name="Google Shape;90;p1"/>
          <p:cNvPicPr preferRelativeResize="0"/>
          <p:nvPr/>
        </p:nvPicPr>
        <p:blipFill rotWithShape="1">
          <a:blip r:embed="rId7">
            <a:alphaModFix/>
          </a:blip>
          <a:srcRect b="0" l="0" r="0" t="0"/>
          <a:stretch/>
        </p:blipFill>
        <p:spPr>
          <a:xfrm>
            <a:off x="3570589" y="179882"/>
            <a:ext cx="1195035" cy="1195035"/>
          </a:xfrm>
          <a:prstGeom prst="rect">
            <a:avLst/>
          </a:prstGeom>
          <a:noFill/>
          <a:ln>
            <a:noFill/>
          </a:ln>
        </p:spPr>
      </p:pic>
      <p:pic>
        <p:nvPicPr>
          <p:cNvPr descr="3115_20160706_barreau_de_lyon.jpg" id="91" name="Google Shape;91;p1"/>
          <p:cNvPicPr preferRelativeResize="0"/>
          <p:nvPr/>
        </p:nvPicPr>
        <p:blipFill rotWithShape="1">
          <a:blip r:embed="rId8">
            <a:alphaModFix/>
          </a:blip>
          <a:srcRect b="0" l="0" r="0" t="0"/>
          <a:stretch/>
        </p:blipFill>
        <p:spPr>
          <a:xfrm>
            <a:off x="10575668" y="6201882"/>
            <a:ext cx="797269" cy="656118"/>
          </a:xfrm>
          <a:prstGeom prst="rect">
            <a:avLst/>
          </a:prstGeom>
          <a:noFill/>
          <a:ln>
            <a:noFill/>
          </a:ln>
        </p:spPr>
      </p:pic>
      <p:pic>
        <p:nvPicPr>
          <p:cNvPr descr="Logo AFD.png" id="92" name="Google Shape;92;p1"/>
          <p:cNvPicPr preferRelativeResize="0"/>
          <p:nvPr/>
        </p:nvPicPr>
        <p:blipFill rotWithShape="1">
          <a:blip r:embed="rId9">
            <a:alphaModFix/>
          </a:blip>
          <a:srcRect b="0" l="0" r="0" t="0"/>
          <a:stretch/>
        </p:blipFill>
        <p:spPr>
          <a:xfrm>
            <a:off x="5321506" y="6377108"/>
            <a:ext cx="972423" cy="480892"/>
          </a:xfrm>
          <a:prstGeom prst="rect">
            <a:avLst/>
          </a:prstGeom>
          <a:noFill/>
          <a:ln>
            <a:noFill/>
          </a:ln>
        </p:spPr>
      </p:pic>
      <p:pic>
        <p:nvPicPr>
          <p:cNvPr descr="Logo Fondation de France.png" id="93" name="Google Shape;93;p1"/>
          <p:cNvPicPr preferRelativeResize="0"/>
          <p:nvPr/>
        </p:nvPicPr>
        <p:blipFill rotWithShape="1">
          <a:blip r:embed="rId10">
            <a:alphaModFix/>
          </a:blip>
          <a:srcRect b="0" l="0" r="0" t="0"/>
          <a:stretch/>
        </p:blipFill>
        <p:spPr>
          <a:xfrm>
            <a:off x="8319540" y="6315017"/>
            <a:ext cx="629629" cy="542983"/>
          </a:xfrm>
          <a:prstGeom prst="rect">
            <a:avLst/>
          </a:prstGeom>
          <a:noFill/>
          <a:ln>
            <a:noFill/>
          </a:ln>
        </p:spPr>
      </p:pic>
      <p:pic>
        <p:nvPicPr>
          <p:cNvPr descr="Logo SCD.png" id="94" name="Google Shape;94;p1"/>
          <p:cNvPicPr preferRelativeResize="0"/>
          <p:nvPr/>
        </p:nvPicPr>
        <p:blipFill rotWithShape="1">
          <a:blip r:embed="rId11">
            <a:alphaModFix/>
          </a:blip>
          <a:srcRect b="0" l="0" r="0" t="0"/>
          <a:stretch/>
        </p:blipFill>
        <p:spPr>
          <a:xfrm>
            <a:off x="11421757" y="6282629"/>
            <a:ext cx="575371" cy="575371"/>
          </a:xfrm>
          <a:prstGeom prst="rect">
            <a:avLst/>
          </a:prstGeom>
          <a:noFill/>
          <a:ln>
            <a:noFill/>
          </a:ln>
        </p:spPr>
      </p:pic>
      <p:pic>
        <p:nvPicPr>
          <p:cNvPr descr="Logo UE.jpg" id="95" name="Google Shape;95;p1"/>
          <p:cNvPicPr preferRelativeResize="0"/>
          <p:nvPr/>
        </p:nvPicPr>
        <p:blipFill rotWithShape="1">
          <a:blip r:embed="rId12">
            <a:alphaModFix/>
          </a:blip>
          <a:srcRect b="0" l="0" r="0" t="0"/>
          <a:stretch/>
        </p:blipFill>
        <p:spPr>
          <a:xfrm>
            <a:off x="9027776" y="6340838"/>
            <a:ext cx="770737" cy="517161"/>
          </a:xfrm>
          <a:prstGeom prst="rect">
            <a:avLst/>
          </a:prstGeom>
          <a:noFill/>
          <a:ln>
            <a:noFill/>
          </a:ln>
        </p:spPr>
      </p:pic>
      <p:pic>
        <p:nvPicPr>
          <p:cNvPr descr="NED_LOGO_Color.jpg" id="96" name="Google Shape;96;p1"/>
          <p:cNvPicPr preferRelativeResize="0"/>
          <p:nvPr/>
        </p:nvPicPr>
        <p:blipFill rotWithShape="1">
          <a:blip r:embed="rId13">
            <a:alphaModFix/>
          </a:blip>
          <a:srcRect b="0" l="0" r="0" t="0"/>
          <a:stretch/>
        </p:blipFill>
        <p:spPr>
          <a:xfrm>
            <a:off x="6385811" y="6369874"/>
            <a:ext cx="1866566" cy="488126"/>
          </a:xfrm>
          <a:prstGeom prst="rect">
            <a:avLst/>
          </a:prstGeom>
          <a:noFill/>
          <a:ln>
            <a:noFill/>
          </a:ln>
        </p:spPr>
      </p:pic>
      <p:pic>
        <p:nvPicPr>
          <p:cNvPr descr="Sigrid-rausing-trust.jpg" id="97" name="Google Shape;97;p1"/>
          <p:cNvPicPr preferRelativeResize="0"/>
          <p:nvPr/>
        </p:nvPicPr>
        <p:blipFill rotWithShape="1">
          <a:blip r:embed="rId14">
            <a:alphaModFix/>
          </a:blip>
          <a:srcRect b="0" l="0" r="0" t="0"/>
          <a:stretch/>
        </p:blipFill>
        <p:spPr>
          <a:xfrm>
            <a:off x="9848539" y="6164740"/>
            <a:ext cx="693260" cy="693260"/>
          </a:xfrm>
          <a:prstGeom prst="rect">
            <a:avLst/>
          </a:prstGeom>
          <a:noFill/>
          <a:ln>
            <a:noFill/>
          </a:ln>
        </p:spPr>
      </p:pic>
      <p:sp>
        <p:nvSpPr>
          <p:cNvPr id="98" name="Google Shape;98;p1"/>
          <p:cNvSpPr txBox="1"/>
          <p:nvPr/>
        </p:nvSpPr>
        <p:spPr>
          <a:xfrm>
            <a:off x="3702570" y="6550223"/>
            <a:ext cx="2263514"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fr-FR" sz="1400" u="none" cap="none" strike="noStrike">
                <a:solidFill>
                  <a:schemeClr val="dk1"/>
                </a:solidFill>
                <a:latin typeface="Calibri"/>
                <a:ea typeface="Calibri"/>
                <a:cs typeface="Calibri"/>
                <a:sym typeface="Calibri"/>
              </a:rPr>
              <a:t>Avec le soutien de :</a:t>
            </a:r>
            <a:endParaRPr sz="140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4"/>
          <p:cNvSpPr txBox="1"/>
          <p:nvPr>
            <p:ph type="title"/>
          </p:nvPr>
        </p:nvSpPr>
        <p:spPr>
          <a:xfrm>
            <a:off x="838200" y="290174"/>
            <a:ext cx="10515600" cy="1325563"/>
          </a:xfrm>
          <a:prstGeom prst="rect">
            <a:avLst/>
          </a:prstGeom>
          <a:solidFill>
            <a:srgbClr val="9CC2E5"/>
          </a:solid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b="1" lang="fr-FR"/>
              <a:t>Accompagnement des victimes</a:t>
            </a:r>
            <a:endParaRPr b="1" sz="4000"/>
          </a:p>
        </p:txBody>
      </p:sp>
      <p:sp>
        <p:nvSpPr>
          <p:cNvPr id="160" name="Google Shape;160;p4"/>
          <p:cNvSpPr txBox="1"/>
          <p:nvPr>
            <p:ph idx="1" type="body"/>
          </p:nvPr>
        </p:nvSpPr>
        <p:spPr>
          <a:xfrm>
            <a:off x="838200" y="1765663"/>
            <a:ext cx="10515600" cy="4874979"/>
          </a:xfrm>
          <a:prstGeom prst="rect">
            <a:avLst/>
          </a:prstGeom>
          <a:noFill/>
          <a:ln>
            <a:noFill/>
          </a:ln>
        </p:spPr>
        <p:txBody>
          <a:bodyPr anchorCtr="0" anchor="t" bIns="45700" lIns="91425" spcFirstLastPara="1" rIns="91425" wrap="square" tIns="45700">
            <a:noAutofit/>
          </a:bodyPr>
          <a:lstStyle/>
          <a:p>
            <a:pPr indent="-228600" lvl="0" marL="228600" rtl="0" algn="just">
              <a:lnSpc>
                <a:spcPct val="90000"/>
              </a:lnSpc>
              <a:spcBef>
                <a:spcPts val="0"/>
              </a:spcBef>
              <a:spcAft>
                <a:spcPts val="0"/>
              </a:spcAft>
              <a:buClr>
                <a:schemeClr val="dk1"/>
              </a:buClr>
              <a:buSzPts val="2000"/>
              <a:buNone/>
            </a:pPr>
            <a:r>
              <a:rPr b="1" lang="fr-FR" sz="2000"/>
              <a:t>La réinsertion sociale      </a:t>
            </a:r>
            <a:endParaRPr sz="2000"/>
          </a:p>
          <a:p>
            <a:pPr indent="-228600" lvl="0" marL="228600" rtl="0" algn="just">
              <a:lnSpc>
                <a:spcPct val="90000"/>
              </a:lnSpc>
              <a:spcBef>
                <a:spcPts val="1000"/>
              </a:spcBef>
              <a:spcAft>
                <a:spcPts val="0"/>
              </a:spcAft>
              <a:buClr>
                <a:schemeClr val="dk1"/>
              </a:buClr>
              <a:buSzPts val="2000"/>
              <a:buChar char="•"/>
            </a:pPr>
            <a:r>
              <a:rPr lang="fr-FR" sz="2000"/>
              <a:t>Elle est un ensemble d’actions (processus) qui consistent à réintégrer une ou plusieurs victimes de VBG dans sa/leurs communautés. Comme stratégie, nous avons la médiation familiale, sociale et institutionnelle, la sensibilisation, le retour en famille. </a:t>
            </a:r>
            <a:endParaRPr sz="2000"/>
          </a:p>
          <a:p>
            <a:pPr indent="-228600" lvl="0" marL="228600" rtl="0" algn="just">
              <a:lnSpc>
                <a:spcPct val="90000"/>
              </a:lnSpc>
              <a:spcBef>
                <a:spcPts val="600"/>
              </a:spcBef>
              <a:spcAft>
                <a:spcPts val="0"/>
              </a:spcAft>
              <a:buClr>
                <a:schemeClr val="dk1"/>
              </a:buClr>
              <a:buSzPts val="200"/>
              <a:buNone/>
            </a:pPr>
            <a:r>
              <a:t/>
            </a:r>
            <a:endParaRPr sz="200"/>
          </a:p>
          <a:p>
            <a:pPr indent="-228600" lvl="0" marL="228600" rtl="0" algn="just">
              <a:lnSpc>
                <a:spcPct val="90000"/>
              </a:lnSpc>
              <a:spcBef>
                <a:spcPts val="600"/>
              </a:spcBef>
              <a:spcAft>
                <a:spcPts val="0"/>
              </a:spcAft>
              <a:buClr>
                <a:schemeClr val="dk1"/>
              </a:buClr>
              <a:buSzPts val="2000"/>
              <a:buNone/>
            </a:pPr>
            <a:r>
              <a:rPr b="1" lang="fr-FR" sz="2000"/>
              <a:t>La réinsertion économique et professionnelle  </a:t>
            </a:r>
            <a:endParaRPr sz="2000"/>
          </a:p>
          <a:p>
            <a:pPr indent="-228600" lvl="0" marL="228600" rtl="0" algn="just">
              <a:lnSpc>
                <a:spcPct val="90000"/>
              </a:lnSpc>
              <a:spcBef>
                <a:spcPts val="1000"/>
              </a:spcBef>
              <a:spcAft>
                <a:spcPts val="0"/>
              </a:spcAft>
              <a:buClr>
                <a:schemeClr val="dk1"/>
              </a:buClr>
              <a:buSzPts val="2000"/>
              <a:buChar char="•"/>
            </a:pPr>
            <a:r>
              <a:rPr lang="fr-FR" sz="2000"/>
              <a:t>C’est une multitude d’actions conduisant une personne victime de VBG à retrouver une place dans la société à travers un emploi, ou la réalisation d’une activité génératrice de revenus. Le processus peut intégrer des phases d’apprentissage et de formation. </a:t>
            </a:r>
            <a:endParaRPr/>
          </a:p>
        </p:txBody>
      </p:sp>
      <p:pic>
        <p:nvPicPr>
          <p:cNvPr descr="Logo_AJPD.PNG" id="161" name="Google Shape;161;p4"/>
          <p:cNvPicPr preferRelativeResize="0"/>
          <p:nvPr/>
        </p:nvPicPr>
        <p:blipFill rotWithShape="1">
          <a:blip r:embed="rId3">
            <a:alphaModFix/>
          </a:blip>
          <a:srcRect b="0" l="0" r="0" t="0"/>
          <a:stretch/>
        </p:blipFill>
        <p:spPr>
          <a:xfrm>
            <a:off x="10745541" y="6059434"/>
            <a:ext cx="1446459" cy="798566"/>
          </a:xfrm>
          <a:prstGeom prst="rect">
            <a:avLst/>
          </a:prstGeom>
          <a:noFill/>
          <a:ln>
            <a:noFill/>
          </a:ln>
        </p:spPr>
      </p:pic>
      <p:sp>
        <p:nvSpPr>
          <p:cNvPr id="162" name="Google Shape;162;p4"/>
          <p:cNvSpPr txBox="1"/>
          <p:nvPr/>
        </p:nvSpPr>
        <p:spPr>
          <a:xfrm>
            <a:off x="884420" y="4611231"/>
            <a:ext cx="9968459" cy="224676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Clr>
                <a:schemeClr val="dk1"/>
              </a:buClr>
              <a:buSzPts val="2000"/>
              <a:buFont typeface="Calibri"/>
              <a:buNone/>
            </a:pPr>
            <a:r>
              <a:rPr b="1" lang="fr-FR" sz="2000">
                <a:solidFill>
                  <a:schemeClr val="dk1"/>
                </a:solidFill>
                <a:latin typeface="Calibri"/>
                <a:ea typeface="Calibri"/>
                <a:cs typeface="Calibri"/>
                <a:sym typeface="Calibri"/>
              </a:rPr>
              <a:t>La réhabilitation  </a:t>
            </a:r>
            <a:endParaRPr sz="2000">
              <a:solidFill>
                <a:schemeClr val="dk1"/>
              </a:solidFill>
              <a:latin typeface="Calibri"/>
              <a:ea typeface="Calibri"/>
              <a:cs typeface="Calibri"/>
              <a:sym typeface="Calibri"/>
            </a:endParaRPr>
          </a:p>
          <a:p>
            <a:pPr indent="-179388" lvl="0" marL="179388" marR="0" rtl="0" algn="just">
              <a:spcBef>
                <a:spcPts val="0"/>
              </a:spcBef>
              <a:spcAft>
                <a:spcPts val="0"/>
              </a:spcAft>
              <a:buClr>
                <a:schemeClr val="dk1"/>
              </a:buClr>
              <a:buSzPts val="2000"/>
              <a:buFont typeface="Arial"/>
              <a:buChar char="•"/>
            </a:pPr>
            <a:r>
              <a:rPr lang="fr-FR" sz="2000">
                <a:solidFill>
                  <a:schemeClr val="dk1"/>
                </a:solidFill>
                <a:latin typeface="Calibri"/>
                <a:ea typeface="Calibri"/>
                <a:cs typeface="Calibri"/>
                <a:sym typeface="Calibri"/>
              </a:rPr>
              <a:t> C’est un ensemble d’actions qui visent à restaurer les droits et reconnaissances perdus d’une personne victime de VBG. Elle vise à rétablir la victime dans son état initial ou de la rendre apte à nouveau. En d’autres termes, c’est un ensemble de mesures et d’actions de rééducation et de réadaptation qui permettent à une personne victime de VBG à retrouver des capacités ou conditions de vie normale au sein de la communauté.</a:t>
            </a:r>
            <a:endParaRPr/>
          </a:p>
          <a:p>
            <a:pPr indent="0" lvl="0" marL="0" marR="0" rtl="0" algn="l">
              <a:spcBef>
                <a:spcPts val="0"/>
              </a:spcBef>
              <a:spcAft>
                <a:spcPts val="0"/>
              </a:spcAft>
              <a:buNone/>
            </a:pPr>
            <a:r>
              <a:t/>
            </a:r>
            <a:endParaRPr sz="20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5"/>
          <p:cNvSpPr txBox="1"/>
          <p:nvPr>
            <p:ph type="title"/>
          </p:nvPr>
        </p:nvSpPr>
        <p:spPr>
          <a:xfrm>
            <a:off x="838200" y="290174"/>
            <a:ext cx="10515600" cy="1583596"/>
          </a:xfrm>
          <a:prstGeom prst="rect">
            <a:avLst/>
          </a:prstGeom>
          <a:solidFill>
            <a:srgbClr val="9CC2E5"/>
          </a:solid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dk1"/>
              </a:buClr>
              <a:buSzPts val="3800"/>
              <a:buFont typeface="Calibri"/>
              <a:buNone/>
            </a:pPr>
            <a:r>
              <a:rPr b="1" lang="fr-FR" sz="3800"/>
              <a:t>Les mécanismes mis en place par le RITAC  pour la prise en charge et l’accompagnement des victimes de VBG</a:t>
            </a:r>
            <a:endParaRPr b="1" sz="3800"/>
          </a:p>
        </p:txBody>
      </p:sp>
      <p:sp>
        <p:nvSpPr>
          <p:cNvPr id="168" name="Google Shape;168;p5"/>
          <p:cNvSpPr txBox="1"/>
          <p:nvPr>
            <p:ph idx="1" type="body"/>
          </p:nvPr>
        </p:nvSpPr>
        <p:spPr>
          <a:xfrm>
            <a:off x="838200" y="2095447"/>
            <a:ext cx="10515600" cy="4245391"/>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dk1"/>
              </a:buClr>
              <a:buSzPts val="2400"/>
              <a:buNone/>
            </a:pPr>
            <a:r>
              <a:rPr lang="fr-FR" sz="2400"/>
              <a:t>Le RITAC au fil des interventions a développé des systèmes pour la prise en charge et l’accompagnement spécifique de sa communauté.</a:t>
            </a:r>
            <a:endParaRPr/>
          </a:p>
          <a:p>
            <a:pPr indent="0" lvl="0" marL="0" rtl="0" algn="just">
              <a:lnSpc>
                <a:spcPct val="90000"/>
              </a:lnSpc>
              <a:spcBef>
                <a:spcPts val="1000"/>
              </a:spcBef>
              <a:spcAft>
                <a:spcPts val="0"/>
              </a:spcAft>
              <a:buClr>
                <a:schemeClr val="dk1"/>
              </a:buClr>
              <a:buSzPts val="100"/>
              <a:buNone/>
            </a:pPr>
            <a:r>
              <a:t/>
            </a:r>
            <a:endParaRPr sz="100"/>
          </a:p>
          <a:p>
            <a:pPr indent="-152400" lvl="0" marL="0" rtl="0" algn="just">
              <a:lnSpc>
                <a:spcPct val="90000"/>
              </a:lnSpc>
              <a:spcBef>
                <a:spcPts val="1000"/>
              </a:spcBef>
              <a:spcAft>
                <a:spcPts val="0"/>
              </a:spcAft>
              <a:buClr>
                <a:schemeClr val="dk1"/>
              </a:buClr>
              <a:buSzPts val="2400"/>
              <a:buChar char="•"/>
            </a:pPr>
            <a:r>
              <a:rPr b="1" lang="fr-FR" sz="2400"/>
              <a:t> Des observateurs et observatrices de VBG : </a:t>
            </a:r>
            <a:r>
              <a:rPr lang="fr-FR" sz="2400"/>
              <a:t>ils et elles sont chargé-e-s de la veille des VBG. Cette veille consiste à observer, documenter et reporter toutes les violences faites aux personnes MSG dans leurs pays respectifs.</a:t>
            </a:r>
            <a:endParaRPr/>
          </a:p>
          <a:p>
            <a:pPr indent="0" lvl="0" marL="0" rtl="0" algn="just">
              <a:lnSpc>
                <a:spcPct val="90000"/>
              </a:lnSpc>
              <a:spcBef>
                <a:spcPts val="1000"/>
              </a:spcBef>
              <a:spcAft>
                <a:spcPts val="0"/>
              </a:spcAft>
              <a:buClr>
                <a:schemeClr val="dk1"/>
              </a:buClr>
              <a:buSzPts val="100"/>
              <a:buNone/>
            </a:pPr>
            <a:r>
              <a:t/>
            </a:r>
            <a:endParaRPr sz="100"/>
          </a:p>
          <a:p>
            <a:pPr indent="-152400" lvl="0" marL="0" rtl="0" algn="just">
              <a:lnSpc>
                <a:spcPct val="90000"/>
              </a:lnSpc>
              <a:spcBef>
                <a:spcPts val="1000"/>
              </a:spcBef>
              <a:spcAft>
                <a:spcPts val="0"/>
              </a:spcAft>
              <a:buClr>
                <a:schemeClr val="dk1"/>
              </a:buClr>
              <a:buSzPts val="2400"/>
              <a:buChar char="•"/>
            </a:pPr>
            <a:r>
              <a:rPr b="1" lang="fr-FR" sz="2400"/>
              <a:t> Les agents de suivi communautaire : </a:t>
            </a:r>
            <a:r>
              <a:rPr lang="fr-FR" sz="2400"/>
              <a:t>ils et elles sont chargé-e-s d’assister et d’accompagner les MSG victimes de VBG. Ces agents ont reçu une formation en psychologie primaire, droits humains et principe de confidentialité. Il est également question de porter des soins de premiers secours aux MSG dans le besoin.</a:t>
            </a:r>
            <a:endParaRPr/>
          </a:p>
          <a:p>
            <a:pPr indent="0" lvl="0" marL="0" rtl="0" algn="just">
              <a:lnSpc>
                <a:spcPct val="90000"/>
              </a:lnSpc>
              <a:spcBef>
                <a:spcPts val="1000"/>
              </a:spcBef>
              <a:spcAft>
                <a:spcPts val="0"/>
              </a:spcAft>
              <a:buClr>
                <a:schemeClr val="dk1"/>
              </a:buClr>
              <a:buSzPts val="2400"/>
              <a:buNone/>
            </a:pPr>
            <a:r>
              <a:t/>
            </a:r>
            <a:endParaRPr b="1" sz="2400"/>
          </a:p>
          <a:p>
            <a:pPr indent="-228600" lvl="0" marL="228600" rtl="0" algn="just">
              <a:lnSpc>
                <a:spcPct val="90000"/>
              </a:lnSpc>
              <a:spcBef>
                <a:spcPts val="1000"/>
              </a:spcBef>
              <a:spcAft>
                <a:spcPts val="0"/>
              </a:spcAft>
              <a:buClr>
                <a:schemeClr val="dk1"/>
              </a:buClr>
              <a:buSzPts val="2400"/>
              <a:buNone/>
            </a:pPr>
            <a:r>
              <a:t/>
            </a:r>
            <a:endParaRPr sz="2400"/>
          </a:p>
        </p:txBody>
      </p:sp>
      <p:pic>
        <p:nvPicPr>
          <p:cNvPr descr="Logo_RITA.PNG" id="169" name="Google Shape;169;p5"/>
          <p:cNvPicPr preferRelativeResize="0"/>
          <p:nvPr/>
        </p:nvPicPr>
        <p:blipFill rotWithShape="1">
          <a:blip r:embed="rId3">
            <a:alphaModFix/>
          </a:blip>
          <a:srcRect b="0" l="0" r="0" t="0"/>
          <a:stretch/>
        </p:blipFill>
        <p:spPr>
          <a:xfrm>
            <a:off x="10635718" y="6086006"/>
            <a:ext cx="1345931" cy="55004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6"/>
          <p:cNvSpPr txBox="1"/>
          <p:nvPr>
            <p:ph type="title"/>
          </p:nvPr>
        </p:nvSpPr>
        <p:spPr>
          <a:xfrm>
            <a:off x="838200" y="290174"/>
            <a:ext cx="10515600" cy="1583596"/>
          </a:xfrm>
          <a:prstGeom prst="rect">
            <a:avLst/>
          </a:prstGeom>
          <a:solidFill>
            <a:srgbClr val="9CC2E5"/>
          </a:solid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dk1"/>
              </a:buClr>
              <a:buSzPts val="3800"/>
              <a:buFont typeface="Calibri"/>
              <a:buNone/>
            </a:pPr>
            <a:r>
              <a:rPr b="1" lang="fr-FR" sz="3800"/>
              <a:t>Les mécanismes mis en place par le RITAC  pour la prise en charge et l’accompagnement des victimes de VBG</a:t>
            </a:r>
            <a:endParaRPr b="1" sz="3800"/>
          </a:p>
        </p:txBody>
      </p:sp>
      <p:sp>
        <p:nvSpPr>
          <p:cNvPr id="175" name="Google Shape;175;p6"/>
          <p:cNvSpPr txBox="1"/>
          <p:nvPr>
            <p:ph idx="1" type="body"/>
          </p:nvPr>
        </p:nvSpPr>
        <p:spPr>
          <a:xfrm>
            <a:off x="838200" y="2095447"/>
            <a:ext cx="10515600" cy="4245391"/>
          </a:xfrm>
          <a:prstGeom prst="rect">
            <a:avLst/>
          </a:prstGeom>
          <a:noFill/>
          <a:ln>
            <a:noFill/>
          </a:ln>
        </p:spPr>
        <p:txBody>
          <a:bodyPr anchorCtr="0" anchor="t" bIns="45700" lIns="91425" spcFirstLastPara="1" rIns="91425" wrap="square" tIns="45700">
            <a:noAutofit/>
          </a:bodyPr>
          <a:lstStyle/>
          <a:p>
            <a:pPr indent="-228600" lvl="0" marL="228600" rtl="0" algn="just">
              <a:lnSpc>
                <a:spcPct val="90000"/>
              </a:lnSpc>
              <a:spcBef>
                <a:spcPts val="0"/>
              </a:spcBef>
              <a:spcAft>
                <a:spcPts val="0"/>
              </a:spcAft>
              <a:buClr>
                <a:schemeClr val="dk1"/>
              </a:buClr>
              <a:buSzPts val="2800"/>
              <a:buChar char="•"/>
            </a:pPr>
            <a:r>
              <a:rPr b="1" lang="fr-FR"/>
              <a:t>L’application mobile de documentation de VBG et d’offres de services auprès de la communauté </a:t>
            </a:r>
            <a:r>
              <a:rPr lang="fr-FR"/>
              <a:t>a été mise sur pied afin de : </a:t>
            </a:r>
            <a:endParaRPr/>
          </a:p>
          <a:p>
            <a:pPr indent="-228600" lvl="1" marL="685800" rtl="0" algn="just">
              <a:lnSpc>
                <a:spcPct val="90000"/>
              </a:lnSpc>
              <a:spcBef>
                <a:spcPts val="500"/>
              </a:spcBef>
              <a:spcAft>
                <a:spcPts val="0"/>
              </a:spcAft>
              <a:buClr>
                <a:schemeClr val="dk1"/>
              </a:buClr>
              <a:buSzPts val="2800"/>
              <a:buChar char="•"/>
            </a:pPr>
            <a:r>
              <a:rPr lang="fr-FR" sz="2800"/>
              <a:t>Faciliter dans un premier temps la documentation des cas de VBG étant donné la complexité de l’envoi des fiches physiques de documentation pour des observateurs et observatrices à revenu moyen ou vivant dans des zones reculées. </a:t>
            </a:r>
            <a:endParaRPr/>
          </a:p>
          <a:p>
            <a:pPr indent="-228600" lvl="1" marL="685800" rtl="0" algn="just">
              <a:lnSpc>
                <a:spcPct val="90000"/>
              </a:lnSpc>
              <a:spcBef>
                <a:spcPts val="500"/>
              </a:spcBef>
              <a:spcAft>
                <a:spcPts val="0"/>
              </a:spcAft>
              <a:buClr>
                <a:schemeClr val="dk1"/>
              </a:buClr>
              <a:buSzPts val="2800"/>
              <a:buChar char="•"/>
            </a:pPr>
            <a:r>
              <a:rPr lang="fr-FR" sz="2800"/>
              <a:t>Limiter dans un second temps les risques liés aux pertes de fiches et l’exposition des données sensibles des personnes MSG et permet également aux personnes MSG d’avoir accès aux différents services d’accompagnement.</a:t>
            </a:r>
            <a:endParaRPr/>
          </a:p>
          <a:p>
            <a:pPr indent="0" lvl="0" marL="0" rtl="0" algn="just">
              <a:lnSpc>
                <a:spcPct val="90000"/>
              </a:lnSpc>
              <a:spcBef>
                <a:spcPts val="1000"/>
              </a:spcBef>
              <a:spcAft>
                <a:spcPts val="0"/>
              </a:spcAft>
              <a:buClr>
                <a:schemeClr val="dk1"/>
              </a:buClr>
              <a:buSzPts val="2800"/>
              <a:buNone/>
            </a:pPr>
            <a:r>
              <a:t/>
            </a:r>
            <a:endParaRPr b="1"/>
          </a:p>
          <a:p>
            <a:pPr indent="-228600" lvl="0" marL="228600" rtl="0" algn="just">
              <a:lnSpc>
                <a:spcPct val="90000"/>
              </a:lnSpc>
              <a:spcBef>
                <a:spcPts val="1000"/>
              </a:spcBef>
              <a:spcAft>
                <a:spcPts val="0"/>
              </a:spcAft>
              <a:buClr>
                <a:schemeClr val="dk1"/>
              </a:buClr>
              <a:buSzPts val="2800"/>
              <a:buNone/>
            </a:pPr>
            <a:r>
              <a:t/>
            </a:r>
            <a:endParaRPr/>
          </a:p>
        </p:txBody>
      </p:sp>
      <p:pic>
        <p:nvPicPr>
          <p:cNvPr descr="Logo_RITA.PNG" id="176" name="Google Shape;176;p6"/>
          <p:cNvPicPr preferRelativeResize="0"/>
          <p:nvPr/>
        </p:nvPicPr>
        <p:blipFill rotWithShape="1">
          <a:blip r:embed="rId3">
            <a:alphaModFix/>
          </a:blip>
          <a:srcRect b="0" l="0" r="0" t="0"/>
          <a:stretch/>
        </p:blipFill>
        <p:spPr>
          <a:xfrm>
            <a:off x="10635718" y="6086006"/>
            <a:ext cx="1345931" cy="55004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7"/>
          <p:cNvSpPr txBox="1"/>
          <p:nvPr>
            <p:ph type="title"/>
          </p:nvPr>
        </p:nvSpPr>
        <p:spPr>
          <a:xfrm>
            <a:off x="838200" y="290174"/>
            <a:ext cx="10515600" cy="1583596"/>
          </a:xfrm>
          <a:prstGeom prst="rect">
            <a:avLst/>
          </a:prstGeom>
          <a:solidFill>
            <a:srgbClr val="9CC2E5"/>
          </a:solid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dk1"/>
              </a:buClr>
              <a:buSzPts val="3800"/>
              <a:buFont typeface="Calibri"/>
              <a:buNone/>
            </a:pPr>
            <a:r>
              <a:rPr b="1" lang="fr-FR" sz="3800"/>
              <a:t>Les mécanismes mis en place par le RITAC  pour la prise en charge et l’accompagnement des victimes de VBG</a:t>
            </a:r>
            <a:endParaRPr b="1" sz="3800"/>
          </a:p>
        </p:txBody>
      </p:sp>
      <p:sp>
        <p:nvSpPr>
          <p:cNvPr id="182" name="Google Shape;182;p7"/>
          <p:cNvSpPr txBox="1"/>
          <p:nvPr>
            <p:ph idx="1" type="body"/>
          </p:nvPr>
        </p:nvSpPr>
        <p:spPr>
          <a:xfrm>
            <a:off x="838200" y="2095447"/>
            <a:ext cx="10515600" cy="4245391"/>
          </a:xfrm>
          <a:prstGeom prst="rect">
            <a:avLst/>
          </a:prstGeom>
          <a:noFill/>
          <a:ln>
            <a:noFill/>
          </a:ln>
        </p:spPr>
        <p:txBody>
          <a:bodyPr anchorCtr="0" anchor="t" bIns="45700" lIns="91425" spcFirstLastPara="1" rIns="91425" wrap="square" tIns="45700">
            <a:noAutofit/>
          </a:bodyPr>
          <a:lstStyle/>
          <a:p>
            <a:pPr indent="-228600" lvl="0" marL="228600" rtl="0" algn="just">
              <a:lnSpc>
                <a:spcPct val="90000"/>
              </a:lnSpc>
              <a:spcBef>
                <a:spcPts val="0"/>
              </a:spcBef>
              <a:spcAft>
                <a:spcPts val="0"/>
              </a:spcAft>
              <a:buClr>
                <a:schemeClr val="dk1"/>
              </a:buClr>
              <a:buSzPts val="2600"/>
              <a:buChar char="•"/>
            </a:pPr>
            <a:r>
              <a:rPr lang="fr-FR" sz="2600"/>
              <a:t>Les services d’accompagnement proposés par l’application sont les suivants : </a:t>
            </a:r>
            <a:endParaRPr/>
          </a:p>
          <a:p>
            <a:pPr indent="-228600" lvl="1" marL="685800" rtl="0" algn="l">
              <a:lnSpc>
                <a:spcPct val="90000"/>
              </a:lnSpc>
              <a:spcBef>
                <a:spcPts val="500"/>
              </a:spcBef>
              <a:spcAft>
                <a:spcPts val="0"/>
              </a:spcAft>
              <a:buClr>
                <a:schemeClr val="dk1"/>
              </a:buClr>
              <a:buSzPts val="2600"/>
              <a:buChar char="•"/>
            </a:pPr>
            <a:r>
              <a:rPr lang="fr-FR" sz="2600"/>
              <a:t>Demande d’intégration du refuge</a:t>
            </a:r>
            <a:endParaRPr/>
          </a:p>
          <a:p>
            <a:pPr indent="-228600" lvl="1" marL="685800" rtl="0" algn="l">
              <a:lnSpc>
                <a:spcPct val="90000"/>
              </a:lnSpc>
              <a:spcBef>
                <a:spcPts val="500"/>
              </a:spcBef>
              <a:spcAft>
                <a:spcPts val="0"/>
              </a:spcAft>
              <a:buClr>
                <a:schemeClr val="dk1"/>
              </a:buClr>
              <a:buSzPts val="2600"/>
              <a:buChar char="•"/>
            </a:pPr>
            <a:r>
              <a:rPr lang="fr-FR" sz="2600"/>
              <a:t>Demande d’accompagnement psychologique</a:t>
            </a:r>
            <a:endParaRPr/>
          </a:p>
          <a:p>
            <a:pPr indent="-228600" lvl="1" marL="685800" rtl="0" algn="l">
              <a:lnSpc>
                <a:spcPct val="90000"/>
              </a:lnSpc>
              <a:spcBef>
                <a:spcPts val="500"/>
              </a:spcBef>
              <a:spcAft>
                <a:spcPts val="0"/>
              </a:spcAft>
              <a:buClr>
                <a:schemeClr val="dk1"/>
              </a:buClr>
              <a:buSzPts val="2600"/>
              <a:buChar char="•"/>
            </a:pPr>
            <a:r>
              <a:rPr lang="fr-FR" sz="2600"/>
              <a:t>Demande d’accompagnement juridique</a:t>
            </a:r>
            <a:endParaRPr/>
          </a:p>
          <a:p>
            <a:pPr indent="-228600" lvl="1" marL="685800" rtl="0" algn="l">
              <a:lnSpc>
                <a:spcPct val="90000"/>
              </a:lnSpc>
              <a:spcBef>
                <a:spcPts val="500"/>
              </a:spcBef>
              <a:spcAft>
                <a:spcPts val="0"/>
              </a:spcAft>
              <a:buClr>
                <a:schemeClr val="dk1"/>
              </a:buClr>
              <a:buSzPts val="2600"/>
              <a:buChar char="•"/>
            </a:pPr>
            <a:r>
              <a:rPr lang="fr-FR" sz="2600"/>
              <a:t>Alerte d’urgence en cas de VBG</a:t>
            </a:r>
            <a:endParaRPr/>
          </a:p>
          <a:p>
            <a:pPr indent="-228600" lvl="1" marL="685800" rtl="0" algn="l">
              <a:lnSpc>
                <a:spcPct val="90000"/>
              </a:lnSpc>
              <a:spcBef>
                <a:spcPts val="500"/>
              </a:spcBef>
              <a:spcAft>
                <a:spcPts val="0"/>
              </a:spcAft>
              <a:buClr>
                <a:schemeClr val="dk1"/>
              </a:buClr>
              <a:buSzPts val="2600"/>
              <a:buChar char="•"/>
            </a:pPr>
            <a:r>
              <a:rPr lang="fr-FR" sz="2600"/>
              <a:t>S’informer sur les actualités communautaires et la santé mentale</a:t>
            </a:r>
            <a:endParaRPr/>
          </a:p>
          <a:p>
            <a:pPr indent="-228600" lvl="1" marL="685800" rtl="0" algn="l">
              <a:lnSpc>
                <a:spcPct val="90000"/>
              </a:lnSpc>
              <a:spcBef>
                <a:spcPts val="500"/>
              </a:spcBef>
              <a:spcAft>
                <a:spcPts val="0"/>
              </a:spcAft>
              <a:buClr>
                <a:schemeClr val="dk1"/>
              </a:buClr>
              <a:buSzPts val="2600"/>
              <a:buChar char="•"/>
            </a:pPr>
            <a:r>
              <a:rPr lang="fr-FR" sz="2600"/>
              <a:t>Echanger avec les autres membres de la communauté dans l’espace forum</a:t>
            </a:r>
            <a:endParaRPr/>
          </a:p>
          <a:p>
            <a:pPr indent="-228600" lvl="1" marL="685800" rtl="0" algn="l">
              <a:lnSpc>
                <a:spcPct val="90000"/>
              </a:lnSpc>
              <a:spcBef>
                <a:spcPts val="500"/>
              </a:spcBef>
              <a:spcAft>
                <a:spcPts val="0"/>
              </a:spcAft>
              <a:buClr>
                <a:schemeClr val="dk1"/>
              </a:buClr>
              <a:buSzPts val="2600"/>
              <a:buChar char="•"/>
            </a:pPr>
            <a:r>
              <a:rPr lang="fr-FR" sz="2600"/>
              <a:t>Demande de divers conseils</a:t>
            </a:r>
            <a:endParaRPr/>
          </a:p>
          <a:p>
            <a:pPr indent="0" lvl="0" marL="0" rtl="0" algn="just">
              <a:lnSpc>
                <a:spcPct val="90000"/>
              </a:lnSpc>
              <a:spcBef>
                <a:spcPts val="1000"/>
              </a:spcBef>
              <a:spcAft>
                <a:spcPts val="0"/>
              </a:spcAft>
              <a:buClr>
                <a:schemeClr val="dk1"/>
              </a:buClr>
              <a:buSzPts val="2600"/>
              <a:buNone/>
            </a:pPr>
            <a:r>
              <a:t/>
            </a:r>
            <a:endParaRPr b="1" sz="2600"/>
          </a:p>
          <a:p>
            <a:pPr indent="-228600" lvl="0" marL="228600" rtl="0" algn="just">
              <a:lnSpc>
                <a:spcPct val="90000"/>
              </a:lnSpc>
              <a:spcBef>
                <a:spcPts val="1000"/>
              </a:spcBef>
              <a:spcAft>
                <a:spcPts val="0"/>
              </a:spcAft>
              <a:buClr>
                <a:schemeClr val="dk1"/>
              </a:buClr>
              <a:buSzPts val="2600"/>
              <a:buNone/>
            </a:pPr>
            <a:r>
              <a:t/>
            </a:r>
            <a:endParaRPr sz="2600"/>
          </a:p>
        </p:txBody>
      </p:sp>
      <p:pic>
        <p:nvPicPr>
          <p:cNvPr descr="Logo_RITA.PNG" id="183" name="Google Shape;183;p7"/>
          <p:cNvPicPr preferRelativeResize="0"/>
          <p:nvPr/>
        </p:nvPicPr>
        <p:blipFill rotWithShape="1">
          <a:blip r:embed="rId3">
            <a:alphaModFix/>
          </a:blip>
          <a:srcRect b="0" l="0" r="0" t="0"/>
          <a:stretch/>
        </p:blipFill>
        <p:spPr>
          <a:xfrm>
            <a:off x="10635718" y="6086006"/>
            <a:ext cx="1345931" cy="55004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8"/>
          <p:cNvSpPr txBox="1"/>
          <p:nvPr>
            <p:ph type="title"/>
          </p:nvPr>
        </p:nvSpPr>
        <p:spPr>
          <a:xfrm>
            <a:off x="838200" y="380115"/>
            <a:ext cx="10515600" cy="1583596"/>
          </a:xfrm>
          <a:prstGeom prst="rect">
            <a:avLst/>
          </a:prstGeom>
          <a:solidFill>
            <a:srgbClr val="9CC2E5"/>
          </a:solid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dk1"/>
              </a:buClr>
              <a:buSzPts val="3800"/>
              <a:buFont typeface="Calibri"/>
              <a:buNone/>
            </a:pPr>
            <a:r>
              <a:rPr b="1" lang="fr-FR" sz="3800"/>
              <a:t>Les mécanismes mis en place par le RITAC  pour la prise en charge et l’accompagnement des victimes de VBG</a:t>
            </a:r>
            <a:endParaRPr b="1" sz="3800"/>
          </a:p>
        </p:txBody>
      </p:sp>
      <p:sp>
        <p:nvSpPr>
          <p:cNvPr id="189" name="Google Shape;189;p8"/>
          <p:cNvSpPr txBox="1"/>
          <p:nvPr>
            <p:ph idx="1" type="body"/>
          </p:nvPr>
        </p:nvSpPr>
        <p:spPr>
          <a:xfrm>
            <a:off x="838200" y="2200378"/>
            <a:ext cx="10515600" cy="4245391"/>
          </a:xfrm>
          <a:prstGeom prst="rect">
            <a:avLst/>
          </a:prstGeom>
          <a:noFill/>
          <a:ln>
            <a:noFill/>
          </a:ln>
        </p:spPr>
        <p:txBody>
          <a:bodyPr anchorCtr="0" anchor="t" bIns="45700" lIns="91425" spcFirstLastPara="1" rIns="91425" wrap="square" tIns="45700">
            <a:noAutofit/>
          </a:bodyPr>
          <a:lstStyle/>
          <a:p>
            <a:pPr indent="-269875" lvl="0" marL="269875" rtl="0" algn="just">
              <a:lnSpc>
                <a:spcPct val="90000"/>
              </a:lnSpc>
              <a:spcBef>
                <a:spcPts val="0"/>
              </a:spcBef>
              <a:spcAft>
                <a:spcPts val="0"/>
              </a:spcAft>
              <a:buClr>
                <a:schemeClr val="dk1"/>
              </a:buClr>
              <a:buSzPts val="2500"/>
              <a:buChar char="•"/>
            </a:pPr>
            <a:r>
              <a:rPr lang="fr-FR" sz="2500"/>
              <a:t> </a:t>
            </a:r>
            <a:r>
              <a:rPr b="1" lang="fr-FR" sz="2500"/>
              <a:t>Les points focaux juridiques : </a:t>
            </a:r>
            <a:r>
              <a:rPr lang="fr-FR" sz="2500"/>
              <a:t>ces personnes interviennent lorsque les personnes MSG sont victimes d’arrestations et/ou détentions arbitraires. Elles font les descentes d’assistance juridique et judiciaire primaire au sein des lieux de privation de liberté, tels que les commissariats. Elles recensent toutes les informations en rapports avec l’arrestation ou la détention afin de faciliter l’intervention d’un-e profesionnel-le juridique. Elles peuvent également selon les cas intervenir pour la libération des victimes. Dans le cas contraire, elles réfèrent auprès des avocats pour une prise en charge du cas.</a:t>
            </a:r>
            <a:endParaRPr sz="2500"/>
          </a:p>
          <a:p>
            <a:pPr indent="0" lvl="0" marL="0" rtl="0" algn="just">
              <a:lnSpc>
                <a:spcPct val="90000"/>
              </a:lnSpc>
              <a:spcBef>
                <a:spcPts val="1000"/>
              </a:spcBef>
              <a:spcAft>
                <a:spcPts val="0"/>
              </a:spcAft>
              <a:buClr>
                <a:schemeClr val="dk1"/>
              </a:buClr>
              <a:buSzPts val="2500"/>
              <a:buNone/>
            </a:pPr>
            <a:r>
              <a:t/>
            </a:r>
            <a:endParaRPr sz="2500"/>
          </a:p>
          <a:p>
            <a:pPr indent="0" lvl="0" marL="0" rtl="0" algn="just">
              <a:lnSpc>
                <a:spcPct val="90000"/>
              </a:lnSpc>
              <a:spcBef>
                <a:spcPts val="1000"/>
              </a:spcBef>
              <a:spcAft>
                <a:spcPts val="0"/>
              </a:spcAft>
              <a:buClr>
                <a:schemeClr val="dk1"/>
              </a:buClr>
              <a:buSzPts val="2500"/>
              <a:buNone/>
            </a:pPr>
            <a:r>
              <a:t/>
            </a:r>
            <a:endParaRPr b="1" sz="2500"/>
          </a:p>
          <a:p>
            <a:pPr indent="-228600" lvl="0" marL="228600" rtl="0" algn="just">
              <a:lnSpc>
                <a:spcPct val="90000"/>
              </a:lnSpc>
              <a:spcBef>
                <a:spcPts val="1000"/>
              </a:spcBef>
              <a:spcAft>
                <a:spcPts val="0"/>
              </a:spcAft>
              <a:buClr>
                <a:schemeClr val="dk1"/>
              </a:buClr>
              <a:buSzPts val="2500"/>
              <a:buNone/>
            </a:pPr>
            <a:r>
              <a:t/>
            </a:r>
            <a:endParaRPr sz="2500"/>
          </a:p>
        </p:txBody>
      </p:sp>
      <p:pic>
        <p:nvPicPr>
          <p:cNvPr descr="Logo_RITA.PNG" id="190" name="Google Shape;190;p8"/>
          <p:cNvPicPr preferRelativeResize="0"/>
          <p:nvPr/>
        </p:nvPicPr>
        <p:blipFill rotWithShape="1">
          <a:blip r:embed="rId3">
            <a:alphaModFix/>
          </a:blip>
          <a:srcRect b="0" l="0" r="0" t="0"/>
          <a:stretch/>
        </p:blipFill>
        <p:spPr>
          <a:xfrm>
            <a:off x="10635718" y="6086006"/>
            <a:ext cx="1345931" cy="55004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9"/>
          <p:cNvSpPr txBox="1"/>
          <p:nvPr>
            <p:ph type="title"/>
          </p:nvPr>
        </p:nvSpPr>
        <p:spPr>
          <a:xfrm>
            <a:off x="838200" y="410096"/>
            <a:ext cx="10515600" cy="1583596"/>
          </a:xfrm>
          <a:prstGeom prst="rect">
            <a:avLst/>
          </a:prstGeom>
          <a:solidFill>
            <a:srgbClr val="9CC2E5"/>
          </a:solid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dk1"/>
              </a:buClr>
              <a:buSzPts val="3800"/>
              <a:buFont typeface="Calibri"/>
              <a:buNone/>
            </a:pPr>
            <a:r>
              <a:rPr b="1" lang="fr-FR" sz="3800"/>
              <a:t>Les mécanismes mis en place par le RITAC  pour la prise en charge et l’accompagnement des victimes de VBG</a:t>
            </a:r>
            <a:endParaRPr b="1" sz="3800"/>
          </a:p>
        </p:txBody>
      </p:sp>
      <p:sp>
        <p:nvSpPr>
          <p:cNvPr id="196" name="Google Shape;196;p9"/>
          <p:cNvSpPr txBox="1"/>
          <p:nvPr>
            <p:ph idx="1" type="body"/>
          </p:nvPr>
        </p:nvSpPr>
        <p:spPr>
          <a:xfrm>
            <a:off x="838200" y="2260339"/>
            <a:ext cx="10515600" cy="4245391"/>
          </a:xfrm>
          <a:prstGeom prst="rect">
            <a:avLst/>
          </a:prstGeom>
          <a:noFill/>
          <a:ln>
            <a:noFill/>
          </a:ln>
        </p:spPr>
        <p:txBody>
          <a:bodyPr anchorCtr="0" anchor="t" bIns="45700" lIns="91425" spcFirstLastPara="1" rIns="91425" wrap="square" tIns="45700">
            <a:noAutofit/>
          </a:bodyPr>
          <a:lstStyle/>
          <a:p>
            <a:pPr indent="-269875" lvl="0" marL="269875" rtl="0" algn="just">
              <a:lnSpc>
                <a:spcPct val="90000"/>
              </a:lnSpc>
              <a:spcBef>
                <a:spcPts val="0"/>
              </a:spcBef>
              <a:spcAft>
                <a:spcPts val="0"/>
              </a:spcAft>
              <a:buClr>
                <a:schemeClr val="dk1"/>
              </a:buClr>
              <a:buSzPts val="2300"/>
              <a:buChar char="•"/>
            </a:pPr>
            <a:r>
              <a:rPr b="1" lang="fr-FR" sz="2300"/>
              <a:t> Les psychologues (en ligne et en présentiel) : </a:t>
            </a:r>
            <a:r>
              <a:rPr lang="fr-FR" sz="2300"/>
              <a:t>ils ou elles assistent psychologiquement les personnes victimes de VBG en ligne et/ou en présentiel. L’accompagnement se fait soit par la demande des victimes, par référencement consenti des agents de suivi communautaire, ou soit par des observateurs et observatrices.</a:t>
            </a:r>
            <a:endParaRPr/>
          </a:p>
          <a:p>
            <a:pPr indent="-269875" lvl="0" marL="269875" rtl="0" algn="just">
              <a:lnSpc>
                <a:spcPct val="90000"/>
              </a:lnSpc>
              <a:spcBef>
                <a:spcPts val="1000"/>
              </a:spcBef>
              <a:spcAft>
                <a:spcPts val="0"/>
              </a:spcAft>
              <a:buClr>
                <a:schemeClr val="dk1"/>
              </a:buClr>
              <a:buSzPts val="2300"/>
              <a:buChar char="•"/>
            </a:pPr>
            <a:r>
              <a:rPr b="1" lang="fr-FR" sz="2300"/>
              <a:t>TASK FORCE des allié-e-s : </a:t>
            </a:r>
            <a:r>
              <a:rPr lang="fr-FR" sz="2300"/>
              <a:t>c’est un groupe d’allié-e-s composé de forces de maintien de l’ordre, des médecins, des autorités qui agissent en faveur des MSG lors de la survenance des VBG.</a:t>
            </a:r>
            <a:endParaRPr sz="2300"/>
          </a:p>
          <a:p>
            <a:pPr indent="-269875" lvl="0" marL="269875" rtl="0" algn="just">
              <a:lnSpc>
                <a:spcPct val="90000"/>
              </a:lnSpc>
              <a:spcBef>
                <a:spcPts val="1000"/>
              </a:spcBef>
              <a:spcAft>
                <a:spcPts val="0"/>
              </a:spcAft>
              <a:buClr>
                <a:schemeClr val="dk1"/>
              </a:buClr>
              <a:buSzPts val="2300"/>
              <a:buChar char="•"/>
            </a:pPr>
            <a:r>
              <a:rPr b="1" lang="fr-FR" sz="2300"/>
              <a:t>Des avocats : </a:t>
            </a:r>
            <a:r>
              <a:rPr lang="fr-FR" sz="2300"/>
              <a:t>ils ou elles accompagnent juridiquement et/ou judiciairement les personnes victimes de VBG.</a:t>
            </a:r>
            <a:endParaRPr sz="2300"/>
          </a:p>
          <a:p>
            <a:pPr indent="-123825" lvl="0" marL="269875" rtl="0" algn="just">
              <a:lnSpc>
                <a:spcPct val="90000"/>
              </a:lnSpc>
              <a:spcBef>
                <a:spcPts val="1000"/>
              </a:spcBef>
              <a:spcAft>
                <a:spcPts val="0"/>
              </a:spcAft>
              <a:buClr>
                <a:schemeClr val="dk1"/>
              </a:buClr>
              <a:buSzPts val="2300"/>
              <a:buNone/>
            </a:pPr>
            <a:r>
              <a:t/>
            </a:r>
            <a:endParaRPr sz="2300"/>
          </a:p>
          <a:p>
            <a:pPr indent="0" lvl="0" marL="0" rtl="0" algn="just">
              <a:lnSpc>
                <a:spcPct val="90000"/>
              </a:lnSpc>
              <a:spcBef>
                <a:spcPts val="1000"/>
              </a:spcBef>
              <a:spcAft>
                <a:spcPts val="0"/>
              </a:spcAft>
              <a:buClr>
                <a:schemeClr val="dk1"/>
              </a:buClr>
              <a:buSzPts val="2300"/>
              <a:buNone/>
            </a:pPr>
            <a:r>
              <a:t/>
            </a:r>
            <a:endParaRPr sz="2300"/>
          </a:p>
          <a:p>
            <a:pPr indent="0" lvl="0" marL="0" rtl="0" algn="just">
              <a:lnSpc>
                <a:spcPct val="90000"/>
              </a:lnSpc>
              <a:spcBef>
                <a:spcPts val="1000"/>
              </a:spcBef>
              <a:spcAft>
                <a:spcPts val="0"/>
              </a:spcAft>
              <a:buClr>
                <a:schemeClr val="dk1"/>
              </a:buClr>
              <a:buSzPts val="2300"/>
              <a:buNone/>
            </a:pPr>
            <a:r>
              <a:t/>
            </a:r>
            <a:endParaRPr b="1" sz="2300"/>
          </a:p>
          <a:p>
            <a:pPr indent="-228600" lvl="0" marL="228600" rtl="0" algn="just">
              <a:lnSpc>
                <a:spcPct val="90000"/>
              </a:lnSpc>
              <a:spcBef>
                <a:spcPts val="1000"/>
              </a:spcBef>
              <a:spcAft>
                <a:spcPts val="0"/>
              </a:spcAft>
              <a:buClr>
                <a:schemeClr val="dk1"/>
              </a:buClr>
              <a:buSzPts val="2300"/>
              <a:buNone/>
            </a:pPr>
            <a:r>
              <a:t/>
            </a:r>
            <a:endParaRPr sz="2300"/>
          </a:p>
        </p:txBody>
      </p:sp>
      <p:pic>
        <p:nvPicPr>
          <p:cNvPr descr="Logo_RITA.PNG" id="197" name="Google Shape;197;p9"/>
          <p:cNvPicPr preferRelativeResize="0"/>
          <p:nvPr/>
        </p:nvPicPr>
        <p:blipFill rotWithShape="1">
          <a:blip r:embed="rId3">
            <a:alphaModFix/>
          </a:blip>
          <a:srcRect b="0" l="0" r="0" t="0"/>
          <a:stretch/>
        </p:blipFill>
        <p:spPr>
          <a:xfrm>
            <a:off x="10635718" y="6086006"/>
            <a:ext cx="1345931" cy="55004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0"/>
          <p:cNvSpPr txBox="1"/>
          <p:nvPr>
            <p:ph type="title"/>
          </p:nvPr>
        </p:nvSpPr>
        <p:spPr>
          <a:xfrm>
            <a:off x="838200" y="290174"/>
            <a:ext cx="10515600" cy="1583596"/>
          </a:xfrm>
          <a:prstGeom prst="rect">
            <a:avLst/>
          </a:prstGeom>
          <a:solidFill>
            <a:srgbClr val="9CC2E5"/>
          </a:solid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dk1"/>
              </a:buClr>
              <a:buSzPts val="3800"/>
              <a:buFont typeface="Calibri"/>
              <a:buNone/>
            </a:pPr>
            <a:r>
              <a:rPr b="1" lang="fr-FR" sz="3800"/>
              <a:t>Les mécanismes mis en place par le RITAC  pour la prise en charge et l’accompagnement des victimes de VBG</a:t>
            </a:r>
            <a:endParaRPr b="1" sz="3800"/>
          </a:p>
        </p:txBody>
      </p:sp>
      <p:sp>
        <p:nvSpPr>
          <p:cNvPr id="203" name="Google Shape;203;p10"/>
          <p:cNvSpPr txBox="1"/>
          <p:nvPr>
            <p:ph idx="1" type="body"/>
          </p:nvPr>
        </p:nvSpPr>
        <p:spPr>
          <a:xfrm>
            <a:off x="838200" y="2260339"/>
            <a:ext cx="10515600" cy="4245391"/>
          </a:xfrm>
          <a:prstGeom prst="rect">
            <a:avLst/>
          </a:prstGeom>
          <a:noFill/>
          <a:ln>
            <a:noFill/>
          </a:ln>
        </p:spPr>
        <p:txBody>
          <a:bodyPr anchorCtr="0" anchor="t" bIns="45700" lIns="91425" spcFirstLastPara="1" rIns="91425" wrap="square" tIns="45700">
            <a:noAutofit/>
          </a:bodyPr>
          <a:lstStyle/>
          <a:p>
            <a:pPr indent="-269875" lvl="0" marL="269875" rtl="0" algn="just">
              <a:lnSpc>
                <a:spcPct val="90000"/>
              </a:lnSpc>
              <a:spcBef>
                <a:spcPts val="0"/>
              </a:spcBef>
              <a:spcAft>
                <a:spcPts val="0"/>
              </a:spcAft>
              <a:buClr>
                <a:schemeClr val="dk1"/>
              </a:buClr>
              <a:buSzPts val="2300"/>
              <a:buChar char="•"/>
            </a:pPr>
            <a:r>
              <a:rPr b="1" lang="fr-FR" sz="2400"/>
              <a:t>Référence et contre référencement : </a:t>
            </a:r>
            <a:r>
              <a:rPr lang="fr-FR" sz="2400"/>
              <a:t>ce point consiste à référer les MSG auprès des organisations sœurs qui ont des services non disponibles au sein du RITAC.</a:t>
            </a:r>
            <a:endParaRPr/>
          </a:p>
          <a:p>
            <a:pPr indent="-269875" lvl="0" marL="269875" rtl="0" algn="just">
              <a:lnSpc>
                <a:spcPct val="90000"/>
              </a:lnSpc>
              <a:spcBef>
                <a:spcPts val="1000"/>
              </a:spcBef>
              <a:spcAft>
                <a:spcPts val="0"/>
              </a:spcAft>
              <a:buClr>
                <a:schemeClr val="dk1"/>
              </a:buClr>
              <a:buSzPts val="2400"/>
              <a:buChar char="•"/>
            </a:pPr>
            <a:r>
              <a:rPr b="1" lang="fr-FR" sz="2400"/>
              <a:t>Refuge : </a:t>
            </a:r>
            <a:r>
              <a:rPr lang="fr-FR" sz="2400"/>
              <a:t>le RITAC a mis sur pied un refuge pour héberger sur une période maximale de 3 mois les personnes Trans* victimes de rejet familial ou exclusions sociales et/ou vivant en situation d’indigence. Ces personnes sont totalement prises en charge durant cette période.</a:t>
            </a:r>
            <a:endParaRPr/>
          </a:p>
          <a:p>
            <a:pPr indent="-269875" lvl="0" marL="269875" rtl="0" algn="just">
              <a:lnSpc>
                <a:spcPct val="90000"/>
              </a:lnSpc>
              <a:spcBef>
                <a:spcPts val="1000"/>
              </a:spcBef>
              <a:spcAft>
                <a:spcPts val="0"/>
              </a:spcAft>
              <a:buClr>
                <a:schemeClr val="dk1"/>
              </a:buClr>
              <a:buSzPts val="2400"/>
              <a:buChar char="•"/>
            </a:pPr>
            <a:r>
              <a:rPr b="1" lang="fr-FR" sz="2400"/>
              <a:t>Réinsertion professionnelle : </a:t>
            </a:r>
            <a:r>
              <a:rPr lang="fr-FR" sz="2400"/>
              <a:t>ce point consiste à former les personnes Trans* qui sont logées dans le refuge du RITAC à des petits métiers professionnels qui leur permettront d’être indépendants financièrement.</a:t>
            </a:r>
            <a:endParaRPr sz="2400"/>
          </a:p>
          <a:p>
            <a:pPr indent="-117475" lvl="0" marL="269875" rtl="0" algn="just">
              <a:lnSpc>
                <a:spcPct val="90000"/>
              </a:lnSpc>
              <a:spcBef>
                <a:spcPts val="1000"/>
              </a:spcBef>
              <a:spcAft>
                <a:spcPts val="0"/>
              </a:spcAft>
              <a:buClr>
                <a:schemeClr val="dk1"/>
              </a:buClr>
              <a:buSzPts val="2400"/>
              <a:buNone/>
            </a:pPr>
            <a:r>
              <a:t/>
            </a:r>
            <a:endParaRPr sz="2400"/>
          </a:p>
          <a:p>
            <a:pPr indent="-117475" lvl="0" marL="269875" rtl="0" algn="just">
              <a:lnSpc>
                <a:spcPct val="90000"/>
              </a:lnSpc>
              <a:spcBef>
                <a:spcPts val="1000"/>
              </a:spcBef>
              <a:spcAft>
                <a:spcPts val="0"/>
              </a:spcAft>
              <a:buClr>
                <a:schemeClr val="dk1"/>
              </a:buClr>
              <a:buSzPts val="2400"/>
              <a:buNone/>
            </a:pPr>
            <a:r>
              <a:t/>
            </a:r>
            <a:endParaRPr sz="2400"/>
          </a:p>
          <a:p>
            <a:pPr indent="-117475" lvl="0" marL="269875" rtl="0" algn="just">
              <a:lnSpc>
                <a:spcPct val="90000"/>
              </a:lnSpc>
              <a:spcBef>
                <a:spcPts val="1000"/>
              </a:spcBef>
              <a:spcAft>
                <a:spcPts val="0"/>
              </a:spcAft>
              <a:buClr>
                <a:schemeClr val="dk1"/>
              </a:buClr>
              <a:buSzPts val="2400"/>
              <a:buNone/>
            </a:pPr>
            <a:r>
              <a:t/>
            </a:r>
            <a:endParaRPr sz="2400"/>
          </a:p>
          <a:p>
            <a:pPr indent="-123825" lvl="0" marL="269875" rtl="0" algn="just">
              <a:lnSpc>
                <a:spcPct val="90000"/>
              </a:lnSpc>
              <a:spcBef>
                <a:spcPts val="1000"/>
              </a:spcBef>
              <a:spcAft>
                <a:spcPts val="0"/>
              </a:spcAft>
              <a:buClr>
                <a:schemeClr val="dk1"/>
              </a:buClr>
              <a:buSzPts val="2300"/>
              <a:buNone/>
            </a:pPr>
            <a:r>
              <a:t/>
            </a:r>
            <a:endParaRPr sz="2300"/>
          </a:p>
          <a:p>
            <a:pPr indent="0" lvl="0" marL="0" rtl="0" algn="just">
              <a:lnSpc>
                <a:spcPct val="90000"/>
              </a:lnSpc>
              <a:spcBef>
                <a:spcPts val="1000"/>
              </a:spcBef>
              <a:spcAft>
                <a:spcPts val="0"/>
              </a:spcAft>
              <a:buClr>
                <a:schemeClr val="dk1"/>
              </a:buClr>
              <a:buSzPts val="2300"/>
              <a:buNone/>
            </a:pPr>
            <a:r>
              <a:t/>
            </a:r>
            <a:endParaRPr sz="2300"/>
          </a:p>
          <a:p>
            <a:pPr indent="0" lvl="0" marL="0" rtl="0" algn="just">
              <a:lnSpc>
                <a:spcPct val="90000"/>
              </a:lnSpc>
              <a:spcBef>
                <a:spcPts val="1000"/>
              </a:spcBef>
              <a:spcAft>
                <a:spcPts val="0"/>
              </a:spcAft>
              <a:buClr>
                <a:schemeClr val="dk1"/>
              </a:buClr>
              <a:buSzPts val="2300"/>
              <a:buNone/>
            </a:pPr>
            <a:r>
              <a:t/>
            </a:r>
            <a:endParaRPr b="1" sz="2300"/>
          </a:p>
          <a:p>
            <a:pPr indent="-228600" lvl="0" marL="228600" rtl="0" algn="just">
              <a:lnSpc>
                <a:spcPct val="90000"/>
              </a:lnSpc>
              <a:spcBef>
                <a:spcPts val="1000"/>
              </a:spcBef>
              <a:spcAft>
                <a:spcPts val="0"/>
              </a:spcAft>
              <a:buClr>
                <a:schemeClr val="dk1"/>
              </a:buClr>
              <a:buSzPts val="2300"/>
              <a:buNone/>
            </a:pPr>
            <a:r>
              <a:t/>
            </a:r>
            <a:endParaRPr sz="2300"/>
          </a:p>
        </p:txBody>
      </p:sp>
      <p:pic>
        <p:nvPicPr>
          <p:cNvPr descr="Logo_RITA.PNG" id="204" name="Google Shape;204;p10"/>
          <p:cNvPicPr preferRelativeResize="0"/>
          <p:nvPr/>
        </p:nvPicPr>
        <p:blipFill rotWithShape="1">
          <a:blip r:embed="rId3">
            <a:alphaModFix/>
          </a:blip>
          <a:srcRect b="0" l="0" r="0" t="0"/>
          <a:stretch/>
        </p:blipFill>
        <p:spPr>
          <a:xfrm>
            <a:off x="10635718" y="6086006"/>
            <a:ext cx="1345931" cy="55004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1"/>
          <p:cNvSpPr txBox="1"/>
          <p:nvPr>
            <p:ph type="title"/>
          </p:nvPr>
        </p:nvSpPr>
        <p:spPr>
          <a:xfrm>
            <a:off x="823209" y="1791325"/>
            <a:ext cx="10515600" cy="5066675"/>
          </a:xfrm>
          <a:prstGeom prst="rect">
            <a:avLst/>
          </a:prstGeom>
          <a:noFill/>
          <a:ln>
            <a:noFill/>
          </a:ln>
        </p:spPr>
        <p:txBody>
          <a:bodyPr anchorCtr="0" anchor="ctr" bIns="45700" lIns="91425" spcFirstLastPara="1" rIns="91425" wrap="square" tIns="45700">
            <a:noAutofit/>
          </a:bodyPr>
          <a:lstStyle/>
          <a:p>
            <a:pPr indent="-349250" lvl="0" marL="457200" rtl="0" algn="l">
              <a:lnSpc>
                <a:spcPct val="100000"/>
              </a:lnSpc>
              <a:spcBef>
                <a:spcPts val="0"/>
              </a:spcBef>
              <a:spcAft>
                <a:spcPts val="0"/>
              </a:spcAft>
              <a:buSzPts val="1900"/>
              <a:buChar char="●"/>
            </a:pPr>
            <a:r>
              <a:rPr lang="fr-FR" sz="1900"/>
              <a:t>N</a:t>
            </a:r>
            <a:r>
              <a:rPr lang="fr-FR" sz="1900">
                <a:latin typeface="Calibri"/>
                <a:ea typeface="Calibri"/>
                <a:cs typeface="Calibri"/>
                <a:sym typeface="Calibri"/>
              </a:rPr>
              <a:t>ée dans les années 198</a:t>
            </a:r>
            <a:r>
              <a:rPr lang="fr-FR" sz="1900">
                <a:latin typeface="Calibri"/>
                <a:ea typeface="Calibri"/>
                <a:cs typeface="Calibri"/>
                <a:sym typeface="Calibri"/>
              </a:rPr>
              <a:t>0, elle </a:t>
            </a:r>
            <a:r>
              <a:rPr lang="fr-FR" sz="1900">
                <a:latin typeface="Calibri"/>
                <a:ea typeface="Calibri"/>
                <a:cs typeface="Calibri"/>
                <a:sym typeface="Calibri"/>
              </a:rPr>
              <a:t> </a:t>
            </a:r>
            <a:r>
              <a:rPr lang="fr-FR" sz="1900"/>
              <a:t>se combine au concept de développement durable et équitable (</a:t>
            </a:r>
            <a:r>
              <a:rPr b="1" i="1" lang="fr-FR" sz="1900"/>
              <a:t>Saint-Hilaire, C. dans Relais- Femmes 1997).</a:t>
            </a:r>
            <a:endParaRPr sz="1900"/>
          </a:p>
          <a:p>
            <a:pPr indent="-349250" lvl="0" marL="457200" rtl="0" algn="l">
              <a:lnSpc>
                <a:spcPct val="100000"/>
              </a:lnSpc>
              <a:spcBef>
                <a:spcPts val="0"/>
              </a:spcBef>
              <a:spcAft>
                <a:spcPts val="0"/>
              </a:spcAft>
              <a:buSzPts val="1900"/>
              <a:buChar char="●"/>
            </a:pPr>
            <a:r>
              <a:rPr lang="fr-FR" sz="1900"/>
              <a:t>R</a:t>
            </a:r>
            <a:r>
              <a:rPr lang="fr-FR" sz="1900"/>
              <a:t>ésulte de nombreuses </a:t>
            </a:r>
            <a:r>
              <a:rPr lang="fr-FR" sz="1900">
                <a:latin typeface="Calibri"/>
                <a:ea typeface="Calibri"/>
                <a:cs typeface="Calibri"/>
                <a:sym typeface="Calibri"/>
              </a:rPr>
              <a:t>critiques formulées par des femmes chercheuses, insatisfaites des approches précédentes. </a:t>
            </a:r>
            <a:endParaRPr sz="1900"/>
          </a:p>
          <a:p>
            <a:pPr indent="-349250" lvl="0" marL="457200" rtl="0" algn="l">
              <a:lnSpc>
                <a:spcPct val="100000"/>
              </a:lnSpc>
              <a:spcBef>
                <a:spcPts val="0"/>
              </a:spcBef>
              <a:spcAft>
                <a:spcPts val="0"/>
              </a:spcAft>
              <a:buSzPts val="1900"/>
              <a:buChar char="●"/>
            </a:pPr>
            <a:r>
              <a:rPr lang="fr-FR" sz="1900"/>
              <a:t>Présente</a:t>
            </a:r>
            <a:r>
              <a:rPr lang="fr-FR" sz="1900"/>
              <a:t> un </a:t>
            </a:r>
            <a:r>
              <a:rPr lang="fr-FR" sz="1900">
                <a:latin typeface="Calibri"/>
                <a:ea typeface="Calibri"/>
                <a:cs typeface="Calibri"/>
                <a:sym typeface="Calibri"/>
              </a:rPr>
              <a:t>apport des femmes et leurs contributions à la production de biens et de services dans leur communauté</a:t>
            </a:r>
            <a:r>
              <a:rPr lang="fr-FR" sz="1900"/>
              <a:t> qui étaient préalablement </a:t>
            </a:r>
            <a:r>
              <a:rPr lang="fr-FR" sz="1900">
                <a:latin typeface="Calibri"/>
                <a:ea typeface="Calibri"/>
                <a:cs typeface="Calibri"/>
                <a:sym typeface="Calibri"/>
              </a:rPr>
              <a:t>toujours confinées dans leur rôle traditionnel familial.</a:t>
            </a:r>
            <a:endParaRPr sz="1900"/>
          </a:p>
          <a:p>
            <a:pPr indent="-349250" lvl="0" marL="457200" rtl="0" algn="l">
              <a:lnSpc>
                <a:spcPct val="100000"/>
              </a:lnSpc>
              <a:spcBef>
                <a:spcPts val="0"/>
              </a:spcBef>
              <a:spcAft>
                <a:spcPts val="0"/>
              </a:spcAft>
              <a:buSzPts val="1900"/>
              <a:buChar char="●"/>
            </a:pPr>
            <a:r>
              <a:rPr lang="fr-FR" sz="1900"/>
              <a:t>S’i</a:t>
            </a:r>
            <a:r>
              <a:rPr lang="fr-FR" sz="1900">
                <a:latin typeface="Calibri"/>
                <a:ea typeface="Calibri"/>
                <a:cs typeface="Calibri"/>
                <a:sym typeface="Calibri"/>
              </a:rPr>
              <a:t>nspire du courant féministe socialiste</a:t>
            </a:r>
            <a:r>
              <a:rPr lang="fr-FR" sz="1900"/>
              <a:t> et </a:t>
            </a:r>
            <a:r>
              <a:rPr lang="fr-FR" sz="1900">
                <a:latin typeface="Calibri"/>
                <a:ea typeface="Calibri"/>
                <a:cs typeface="Calibri"/>
                <a:sym typeface="Calibri"/>
              </a:rPr>
              <a:t>comble l’écart laissé par les théoriciens de la modernisation </a:t>
            </a:r>
            <a:r>
              <a:rPr lang="fr-FR" sz="1900">
                <a:latin typeface="Calibri"/>
                <a:ea typeface="Calibri"/>
                <a:cs typeface="Calibri"/>
                <a:sym typeface="Calibri"/>
              </a:rPr>
              <a:t>en liant les </a:t>
            </a:r>
            <a:r>
              <a:rPr lang="fr-FR" sz="1900">
                <a:latin typeface="Calibri"/>
                <a:ea typeface="Calibri"/>
                <a:cs typeface="Calibri"/>
                <a:sym typeface="Calibri"/>
              </a:rPr>
              <a:t>rapports de production aux rapports de reproduction et en tenant compte de tous les aspects de la vie des femmes.</a:t>
            </a:r>
            <a:endParaRPr b="1" i="1" sz="1900"/>
          </a:p>
          <a:p>
            <a:pPr indent="-349250" lvl="0" marL="457200" rtl="0" algn="l">
              <a:lnSpc>
                <a:spcPct val="100000"/>
              </a:lnSpc>
              <a:spcBef>
                <a:spcPts val="0"/>
              </a:spcBef>
              <a:spcAft>
                <a:spcPts val="0"/>
              </a:spcAft>
              <a:buSzPts val="1900"/>
              <a:buChar char="●"/>
            </a:pPr>
            <a:r>
              <a:rPr lang="fr-FR" sz="1900"/>
              <a:t>E</a:t>
            </a:r>
            <a:r>
              <a:rPr lang="fr-FR" sz="1900">
                <a:latin typeface="Calibri"/>
                <a:ea typeface="Calibri"/>
                <a:cs typeface="Calibri"/>
                <a:sym typeface="Calibri"/>
              </a:rPr>
              <a:t>xplore le potentiel des initiatives de développement à transformer les relations sociales et de genre et à donner plus de pouvoir aux femmes. L’approche GED vise, à long terme, un partenariat égal entre les femmes et les hommes dans la définition et l’orientation de leur avenir collectif. </a:t>
            </a:r>
            <a:br>
              <a:rPr lang="fr-FR" sz="1900">
                <a:latin typeface="Calibri"/>
                <a:ea typeface="Calibri"/>
                <a:cs typeface="Calibri"/>
                <a:sym typeface="Calibri"/>
              </a:rPr>
            </a:br>
            <a:br>
              <a:rPr lang="fr-FR" sz="1900">
                <a:latin typeface="Calibri"/>
                <a:ea typeface="Calibri"/>
                <a:cs typeface="Calibri"/>
                <a:sym typeface="Calibri"/>
              </a:rPr>
            </a:br>
            <a:endParaRPr sz="1900">
              <a:latin typeface="Calibri"/>
              <a:ea typeface="Calibri"/>
              <a:cs typeface="Calibri"/>
              <a:sym typeface="Calibri"/>
            </a:endParaRPr>
          </a:p>
        </p:txBody>
      </p:sp>
      <p:sp>
        <p:nvSpPr>
          <p:cNvPr id="210" name="Google Shape;210;p11"/>
          <p:cNvSpPr txBox="1"/>
          <p:nvPr/>
        </p:nvSpPr>
        <p:spPr>
          <a:xfrm>
            <a:off x="838200" y="290175"/>
            <a:ext cx="10515600" cy="1163872"/>
          </a:xfrm>
          <a:prstGeom prst="rect">
            <a:avLst/>
          </a:prstGeom>
          <a:solidFill>
            <a:srgbClr val="9CC2E5"/>
          </a:solidFill>
          <a:ln>
            <a:noFill/>
          </a:ln>
        </p:spPr>
        <p:txBody>
          <a:bodyPr anchorCtr="0" anchor="ctr" bIns="45700" lIns="91425" spcFirstLastPara="1" rIns="91425" wrap="square" tIns="45700">
            <a:noAutofit/>
          </a:bodyPr>
          <a:lstStyle/>
          <a:p>
            <a:pPr indent="0" lvl="0" marL="0" marR="0" rtl="0" algn="just">
              <a:lnSpc>
                <a:spcPct val="90000"/>
              </a:lnSpc>
              <a:spcBef>
                <a:spcPts val="0"/>
              </a:spcBef>
              <a:spcAft>
                <a:spcPts val="0"/>
              </a:spcAft>
              <a:buClr>
                <a:schemeClr val="dk1"/>
              </a:buClr>
              <a:buSzPts val="4400"/>
              <a:buFont typeface="Calibri"/>
              <a:buNone/>
            </a:pPr>
            <a:r>
              <a:rPr b="1" i="0" lang="fr-FR" sz="4400" u="none" cap="none" strike="noStrike">
                <a:solidFill>
                  <a:schemeClr val="dk1"/>
                </a:solidFill>
                <a:latin typeface="Calibri"/>
                <a:ea typeface="Calibri"/>
                <a:cs typeface="Calibri"/>
                <a:sym typeface="Calibri"/>
              </a:rPr>
              <a:t>L’approche genre et le développement</a:t>
            </a:r>
            <a:endParaRPr b="1" i="0" sz="4400" u="none" cap="none" strike="noStrike">
              <a:solidFill>
                <a:schemeClr val="dk1"/>
              </a:solidFill>
              <a:latin typeface="Calibri"/>
              <a:ea typeface="Calibri"/>
              <a:cs typeface="Calibri"/>
              <a:sym typeface="Calibri"/>
            </a:endParaRPr>
          </a:p>
        </p:txBody>
      </p:sp>
      <p:pic>
        <p:nvPicPr>
          <p:cNvPr descr="Logo_AJPD.PNG" id="211" name="Google Shape;211;p11"/>
          <p:cNvPicPr preferRelativeResize="0"/>
          <p:nvPr/>
        </p:nvPicPr>
        <p:blipFill rotWithShape="1">
          <a:blip r:embed="rId3">
            <a:alphaModFix/>
          </a:blip>
          <a:srcRect b="0" l="0" r="0" t="0"/>
          <a:stretch/>
        </p:blipFill>
        <p:spPr>
          <a:xfrm>
            <a:off x="10505698" y="6059434"/>
            <a:ext cx="1446459" cy="798566"/>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pic>
        <p:nvPicPr>
          <p:cNvPr descr="Logo_AJPD.PNG" id="216" name="Google Shape;216;p12"/>
          <p:cNvPicPr preferRelativeResize="0"/>
          <p:nvPr/>
        </p:nvPicPr>
        <p:blipFill rotWithShape="1">
          <a:blip r:embed="rId3">
            <a:alphaModFix/>
          </a:blip>
          <a:srcRect b="0" l="0" r="0" t="0"/>
          <a:stretch/>
        </p:blipFill>
        <p:spPr>
          <a:xfrm>
            <a:off x="10505698" y="6059434"/>
            <a:ext cx="1446459" cy="798566"/>
          </a:xfrm>
          <a:prstGeom prst="rect">
            <a:avLst/>
          </a:prstGeom>
          <a:noFill/>
          <a:ln>
            <a:noFill/>
          </a:ln>
        </p:spPr>
      </p:pic>
      <p:sp>
        <p:nvSpPr>
          <p:cNvPr id="217" name="Google Shape;217;p12"/>
          <p:cNvSpPr txBox="1"/>
          <p:nvPr/>
        </p:nvSpPr>
        <p:spPr>
          <a:xfrm>
            <a:off x="838200" y="290175"/>
            <a:ext cx="10515600" cy="1163872"/>
          </a:xfrm>
          <a:prstGeom prst="rect">
            <a:avLst/>
          </a:prstGeom>
          <a:solidFill>
            <a:srgbClr val="9CC2E5"/>
          </a:solidFill>
          <a:ln>
            <a:noFill/>
          </a:ln>
        </p:spPr>
        <p:txBody>
          <a:bodyPr anchorCtr="0" anchor="ctr" bIns="45700" lIns="91425" spcFirstLastPara="1" rIns="91425" wrap="square" tIns="45700">
            <a:noAutofit/>
          </a:bodyPr>
          <a:lstStyle/>
          <a:p>
            <a:pPr indent="0" lvl="0" marL="0" marR="0" rtl="0" algn="just">
              <a:lnSpc>
                <a:spcPct val="90000"/>
              </a:lnSpc>
              <a:spcBef>
                <a:spcPts val="0"/>
              </a:spcBef>
              <a:spcAft>
                <a:spcPts val="0"/>
              </a:spcAft>
              <a:buClr>
                <a:schemeClr val="dk1"/>
              </a:buClr>
              <a:buSzPts val="4400"/>
              <a:buFont typeface="Calibri"/>
              <a:buNone/>
            </a:pPr>
            <a:r>
              <a:rPr b="1" i="0" lang="fr-FR" sz="4400" u="none" cap="none" strike="noStrike">
                <a:solidFill>
                  <a:schemeClr val="dk1"/>
                </a:solidFill>
                <a:latin typeface="Calibri"/>
                <a:ea typeface="Calibri"/>
                <a:cs typeface="Calibri"/>
                <a:sym typeface="Calibri"/>
              </a:rPr>
              <a:t>L’approche genre et le développement</a:t>
            </a:r>
            <a:endParaRPr b="1" i="0" sz="4400" u="none" cap="none" strike="noStrike">
              <a:solidFill>
                <a:schemeClr val="dk1"/>
              </a:solidFill>
              <a:latin typeface="Calibri"/>
              <a:ea typeface="Calibri"/>
              <a:cs typeface="Calibri"/>
              <a:sym typeface="Calibri"/>
            </a:endParaRPr>
          </a:p>
        </p:txBody>
      </p:sp>
      <p:sp>
        <p:nvSpPr>
          <p:cNvPr id="218" name="Google Shape;218;p12"/>
          <p:cNvSpPr txBox="1"/>
          <p:nvPr/>
        </p:nvSpPr>
        <p:spPr>
          <a:xfrm>
            <a:off x="884420" y="1600203"/>
            <a:ext cx="10433100" cy="3016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1" sz="1900">
              <a:solidFill>
                <a:schemeClr val="dk1"/>
              </a:solidFill>
              <a:latin typeface="Calibri"/>
              <a:ea typeface="Calibri"/>
              <a:cs typeface="Calibri"/>
              <a:sym typeface="Calibri"/>
            </a:endParaRPr>
          </a:p>
          <a:p>
            <a:pPr indent="0" lvl="0" marL="0" marR="0" rtl="0" algn="l">
              <a:spcBef>
                <a:spcPts val="0"/>
              </a:spcBef>
              <a:spcAft>
                <a:spcPts val="0"/>
              </a:spcAft>
              <a:buNone/>
            </a:pPr>
            <a:r>
              <a:t/>
            </a:r>
            <a:endParaRPr b="1" sz="1900">
              <a:solidFill>
                <a:schemeClr val="dk1"/>
              </a:solidFill>
              <a:latin typeface="Calibri"/>
              <a:ea typeface="Calibri"/>
              <a:cs typeface="Calibri"/>
              <a:sym typeface="Calibri"/>
            </a:endParaRPr>
          </a:p>
          <a:p>
            <a:pPr indent="0" lvl="0" marL="0" marR="0" rtl="0" algn="l">
              <a:spcBef>
                <a:spcPts val="0"/>
              </a:spcBef>
              <a:spcAft>
                <a:spcPts val="0"/>
              </a:spcAft>
              <a:buNone/>
            </a:pPr>
            <a:r>
              <a:rPr b="1" lang="fr-FR" sz="1900">
                <a:solidFill>
                  <a:schemeClr val="dk1"/>
                </a:solidFill>
                <a:latin typeface="Calibri"/>
                <a:ea typeface="Calibri"/>
                <a:cs typeface="Calibri"/>
                <a:sym typeface="Calibri"/>
              </a:rPr>
              <a:t>Cette approche se caractérise par :</a:t>
            </a:r>
            <a:endParaRPr sz="1900">
              <a:solidFill>
                <a:schemeClr val="dk1"/>
              </a:solidFill>
              <a:latin typeface="Calibri"/>
              <a:ea typeface="Calibri"/>
              <a:cs typeface="Calibri"/>
              <a:sym typeface="Calibri"/>
            </a:endParaRPr>
          </a:p>
          <a:p>
            <a:pPr indent="-349250" lvl="0" marL="457200" marR="0" rtl="0" algn="l">
              <a:spcBef>
                <a:spcPts val="0"/>
              </a:spcBef>
              <a:spcAft>
                <a:spcPts val="0"/>
              </a:spcAft>
              <a:buClr>
                <a:schemeClr val="dk1"/>
              </a:buClr>
              <a:buSzPts val="1900"/>
              <a:buFont typeface="Calibri"/>
              <a:buAutoNum type="arabicPeriod"/>
            </a:pPr>
            <a:r>
              <a:rPr lang="fr-FR" sz="1900">
                <a:solidFill>
                  <a:schemeClr val="dk1"/>
                </a:solidFill>
                <a:latin typeface="Calibri"/>
                <a:ea typeface="Calibri"/>
                <a:cs typeface="Calibri"/>
                <a:sym typeface="Calibri"/>
              </a:rPr>
              <a:t>Intégration des préoccupations de genre dans les politiques et projets de développement</a:t>
            </a:r>
            <a:endParaRPr sz="1900">
              <a:solidFill>
                <a:schemeClr val="dk1"/>
              </a:solidFill>
              <a:latin typeface="Calibri"/>
              <a:ea typeface="Calibri"/>
              <a:cs typeface="Calibri"/>
              <a:sym typeface="Calibri"/>
            </a:endParaRPr>
          </a:p>
          <a:p>
            <a:pPr indent="-349250" lvl="0" marL="457200" marR="0" rtl="0" algn="l">
              <a:spcBef>
                <a:spcPts val="0"/>
              </a:spcBef>
              <a:spcAft>
                <a:spcPts val="0"/>
              </a:spcAft>
              <a:buClr>
                <a:schemeClr val="dk1"/>
              </a:buClr>
              <a:buSzPts val="1900"/>
              <a:buFont typeface="Calibri"/>
              <a:buAutoNum type="arabicPeriod"/>
            </a:pPr>
            <a:r>
              <a:rPr lang="fr-FR" sz="1900">
                <a:solidFill>
                  <a:schemeClr val="dk1"/>
                </a:solidFill>
                <a:latin typeface="Calibri"/>
                <a:ea typeface="Calibri"/>
                <a:cs typeface="Calibri"/>
                <a:sym typeface="Calibri"/>
              </a:rPr>
              <a:t>Promotion de l’autonomie des femmes et des hommes </a:t>
            </a:r>
            <a:endParaRPr sz="1900">
              <a:solidFill>
                <a:schemeClr val="dk1"/>
              </a:solidFill>
              <a:latin typeface="Calibri"/>
              <a:ea typeface="Calibri"/>
              <a:cs typeface="Calibri"/>
              <a:sym typeface="Calibri"/>
            </a:endParaRPr>
          </a:p>
          <a:p>
            <a:pPr indent="-349250" lvl="0" marL="457200" marR="0" rtl="0" algn="l">
              <a:spcBef>
                <a:spcPts val="0"/>
              </a:spcBef>
              <a:spcAft>
                <a:spcPts val="0"/>
              </a:spcAft>
              <a:buClr>
                <a:schemeClr val="dk1"/>
              </a:buClr>
              <a:buSzPts val="1900"/>
              <a:buFont typeface="Calibri"/>
              <a:buAutoNum type="arabicPeriod"/>
            </a:pPr>
            <a:r>
              <a:rPr lang="fr-FR" sz="1900">
                <a:solidFill>
                  <a:schemeClr val="dk1"/>
                </a:solidFill>
                <a:latin typeface="Calibri"/>
                <a:ea typeface="Calibri"/>
                <a:cs typeface="Calibri"/>
                <a:sym typeface="Calibri"/>
              </a:rPr>
              <a:t>Valorisation de l’égalité dans la division du travail, l’accès aux ressources, le pouvoir décisionnel</a:t>
            </a:r>
            <a:endParaRPr sz="1900">
              <a:solidFill>
                <a:schemeClr val="dk1"/>
              </a:solidFill>
              <a:latin typeface="Calibri"/>
              <a:ea typeface="Calibri"/>
              <a:cs typeface="Calibri"/>
              <a:sym typeface="Calibri"/>
            </a:endParaRPr>
          </a:p>
          <a:p>
            <a:pPr indent="-349250" lvl="0" marL="457200" marR="0" rtl="0" algn="l">
              <a:spcBef>
                <a:spcPts val="0"/>
              </a:spcBef>
              <a:spcAft>
                <a:spcPts val="0"/>
              </a:spcAft>
              <a:buClr>
                <a:schemeClr val="dk1"/>
              </a:buClr>
              <a:buSzPts val="1900"/>
              <a:buFont typeface="Calibri"/>
              <a:buAutoNum type="arabicPeriod"/>
            </a:pPr>
            <a:r>
              <a:rPr lang="fr-FR" sz="1900">
                <a:solidFill>
                  <a:schemeClr val="dk1"/>
                </a:solidFill>
                <a:latin typeface="Calibri"/>
                <a:ea typeface="Calibri"/>
                <a:cs typeface="Calibri"/>
                <a:sym typeface="Calibri"/>
              </a:rPr>
              <a:t>Transformation des rapports de genre vers plus d’égalité </a:t>
            </a:r>
            <a:endParaRPr sz="1900">
              <a:solidFill>
                <a:schemeClr val="dk1"/>
              </a:solidFill>
              <a:latin typeface="Calibri"/>
              <a:ea typeface="Calibri"/>
              <a:cs typeface="Calibri"/>
              <a:sym typeface="Calibri"/>
            </a:endParaRPr>
          </a:p>
          <a:p>
            <a:pPr indent="-349250" lvl="0" marL="457200" marR="0" rtl="0" algn="l">
              <a:spcBef>
                <a:spcPts val="0"/>
              </a:spcBef>
              <a:spcAft>
                <a:spcPts val="0"/>
              </a:spcAft>
              <a:buClr>
                <a:schemeClr val="dk1"/>
              </a:buClr>
              <a:buSzPts val="1900"/>
              <a:buFont typeface="Calibri"/>
              <a:buAutoNum type="arabicPeriod"/>
            </a:pPr>
            <a:r>
              <a:rPr lang="fr-FR" sz="1900">
                <a:solidFill>
                  <a:schemeClr val="dk1"/>
                </a:solidFill>
                <a:latin typeface="Calibri"/>
                <a:ea typeface="Calibri"/>
                <a:cs typeface="Calibri"/>
                <a:sym typeface="Calibri"/>
              </a:rPr>
              <a:t>Élargissement de la participation des femmes à tous les niveaux </a:t>
            </a:r>
            <a:endParaRPr sz="1900">
              <a:solidFill>
                <a:schemeClr val="dk1"/>
              </a:solidFill>
              <a:latin typeface="Calibri"/>
              <a:ea typeface="Calibri"/>
              <a:cs typeface="Calibri"/>
              <a:sym typeface="Calibri"/>
            </a:endParaRPr>
          </a:p>
          <a:p>
            <a:pPr indent="-349250" lvl="0" marL="457200" marR="0" rtl="0" algn="l">
              <a:spcBef>
                <a:spcPts val="0"/>
              </a:spcBef>
              <a:spcAft>
                <a:spcPts val="0"/>
              </a:spcAft>
              <a:buClr>
                <a:schemeClr val="dk1"/>
              </a:buClr>
              <a:buSzPts val="1900"/>
              <a:buFont typeface="Calibri"/>
              <a:buAutoNum type="arabicPeriod"/>
            </a:pPr>
            <a:r>
              <a:rPr lang="fr-FR" sz="1900">
                <a:solidFill>
                  <a:schemeClr val="dk1"/>
                </a:solidFill>
                <a:latin typeface="Calibri"/>
                <a:ea typeface="Calibri"/>
                <a:cs typeface="Calibri"/>
                <a:sym typeface="Calibri"/>
              </a:rPr>
              <a:t>Garantie de l’équité dans l’accès aux ressources</a:t>
            </a:r>
            <a:br>
              <a:rPr lang="fr-FR" sz="1900">
                <a:solidFill>
                  <a:schemeClr val="dk1"/>
                </a:solidFill>
                <a:latin typeface="Calibri"/>
                <a:ea typeface="Calibri"/>
                <a:cs typeface="Calibri"/>
                <a:sym typeface="Calibri"/>
              </a:rPr>
            </a:br>
            <a:endParaRPr sz="1900">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13"/>
          <p:cNvSpPr txBox="1"/>
          <p:nvPr>
            <p:ph type="title"/>
          </p:nvPr>
        </p:nvSpPr>
        <p:spPr>
          <a:xfrm>
            <a:off x="839449" y="1836295"/>
            <a:ext cx="10478125" cy="5021705"/>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2100"/>
              <a:buFont typeface="Calibri"/>
              <a:buNone/>
            </a:pPr>
            <a:r>
              <a:rPr b="1" lang="fr-FR" sz="1900">
                <a:latin typeface="Calibri"/>
                <a:ea typeface="Calibri"/>
                <a:cs typeface="Calibri"/>
                <a:sym typeface="Calibri"/>
              </a:rPr>
              <a:t>Pourquoi l’égalité des genres est-elle importante ?</a:t>
            </a:r>
            <a:endParaRPr sz="1900"/>
          </a:p>
          <a:p>
            <a:pPr indent="-349250" lvl="0" marL="457200" rtl="0" algn="l">
              <a:lnSpc>
                <a:spcPct val="100000"/>
              </a:lnSpc>
              <a:spcBef>
                <a:spcPts val="0"/>
              </a:spcBef>
              <a:spcAft>
                <a:spcPts val="0"/>
              </a:spcAft>
              <a:buSzPts val="1900"/>
              <a:buAutoNum type="arabicPeriod"/>
            </a:pPr>
            <a:r>
              <a:rPr lang="fr-FR" sz="1900">
                <a:latin typeface="Calibri"/>
                <a:ea typeface="Calibri"/>
                <a:cs typeface="Calibri"/>
                <a:sym typeface="Calibri"/>
              </a:rPr>
              <a:t>E</a:t>
            </a:r>
            <a:r>
              <a:rPr lang="fr-FR" sz="1900"/>
              <a:t>st </a:t>
            </a:r>
            <a:r>
              <a:rPr lang="fr-FR" sz="1900">
                <a:latin typeface="Calibri"/>
                <a:ea typeface="Calibri"/>
                <a:cs typeface="Calibri"/>
                <a:sym typeface="Calibri"/>
              </a:rPr>
              <a:t>directement liée au développement durable.</a:t>
            </a:r>
            <a:endParaRPr sz="1900"/>
          </a:p>
          <a:p>
            <a:pPr indent="-349250" lvl="0" marL="457200" rtl="0" algn="l">
              <a:lnSpc>
                <a:spcPct val="100000"/>
              </a:lnSpc>
              <a:spcBef>
                <a:spcPts val="0"/>
              </a:spcBef>
              <a:spcAft>
                <a:spcPts val="0"/>
              </a:spcAft>
              <a:buSzPts val="1900"/>
              <a:buAutoNum type="arabicPeriod"/>
            </a:pPr>
            <a:r>
              <a:rPr lang="fr-FR" sz="1900">
                <a:latin typeface="Calibri"/>
                <a:ea typeface="Calibri"/>
                <a:cs typeface="Calibri"/>
                <a:sym typeface="Calibri"/>
              </a:rPr>
              <a:t>Essentiel à la réalisation des droits humains de tous.</a:t>
            </a:r>
            <a:endParaRPr sz="1900"/>
          </a:p>
          <a:p>
            <a:pPr indent="-349250" lvl="0" marL="457200" rtl="0" algn="l">
              <a:lnSpc>
                <a:spcPct val="100000"/>
              </a:lnSpc>
              <a:spcBef>
                <a:spcPts val="0"/>
              </a:spcBef>
              <a:spcAft>
                <a:spcPts val="0"/>
              </a:spcAft>
              <a:buSzPts val="1900"/>
              <a:buAutoNum type="arabicPeriod"/>
            </a:pPr>
            <a:r>
              <a:rPr lang="fr-FR" sz="1900"/>
              <a:t>Pe</a:t>
            </a:r>
            <a:r>
              <a:rPr lang="fr-FR" sz="1900">
                <a:latin typeface="Calibri"/>
                <a:ea typeface="Calibri"/>
                <a:cs typeface="Calibri"/>
                <a:sym typeface="Calibri"/>
              </a:rPr>
              <a:t>rmet aux femmes et aux hommes de jouir des mêmes opportunités, droits et obligations dans toutes les sphères de leur vie quotidienne. </a:t>
            </a:r>
            <a:endParaRPr sz="1900"/>
          </a:p>
          <a:p>
            <a:pPr indent="-349250" lvl="0" marL="457200" rtl="0" algn="l">
              <a:lnSpc>
                <a:spcPct val="100000"/>
              </a:lnSpc>
              <a:spcBef>
                <a:spcPts val="0"/>
              </a:spcBef>
              <a:spcAft>
                <a:spcPts val="0"/>
              </a:spcAft>
              <a:buSzPts val="1900"/>
              <a:buAutoNum type="arabicPeriod"/>
            </a:pPr>
            <a:r>
              <a:rPr lang="fr-FR" sz="1900"/>
              <a:t>P</a:t>
            </a:r>
            <a:r>
              <a:rPr lang="fr-FR" sz="1900">
                <a:latin typeface="Calibri"/>
                <a:ea typeface="Calibri"/>
                <a:cs typeface="Calibri"/>
                <a:sym typeface="Calibri"/>
              </a:rPr>
              <a:t>ermet aux femmes et aux hommes d’avoir un accès égal à l’éducation, d’acquérir une indépendance financière, de partager les responsabilités familiales et d’être libres de toute forme de coercition, intimidation et violence.</a:t>
            </a:r>
            <a:endParaRPr sz="1900"/>
          </a:p>
          <a:p>
            <a:pPr indent="-349250" lvl="0" marL="457200" rtl="0" algn="l">
              <a:lnSpc>
                <a:spcPct val="100000"/>
              </a:lnSpc>
              <a:spcBef>
                <a:spcPts val="0"/>
              </a:spcBef>
              <a:spcAft>
                <a:spcPts val="0"/>
              </a:spcAft>
              <a:buSzPts val="1900"/>
              <a:buAutoNum type="arabicPeriod"/>
            </a:pPr>
            <a:r>
              <a:rPr lang="fr-FR" sz="1900"/>
              <a:t>P</a:t>
            </a:r>
            <a:r>
              <a:rPr lang="fr-FR" sz="1900">
                <a:latin typeface="Calibri"/>
                <a:ea typeface="Calibri"/>
                <a:cs typeface="Calibri"/>
                <a:sym typeface="Calibri"/>
              </a:rPr>
              <a:t>ermet aux femmes et aux hommes d’être en mesure de prendre des décisions qui auront un impact positif sur leur santé et leur sécurité et sur celle des membres de leur famille.</a:t>
            </a:r>
            <a:endParaRPr sz="1900"/>
          </a:p>
          <a:p>
            <a:pPr indent="0" lvl="0" marL="0" rtl="0" algn="l">
              <a:lnSpc>
                <a:spcPct val="100000"/>
              </a:lnSpc>
              <a:spcBef>
                <a:spcPts val="0"/>
              </a:spcBef>
              <a:spcAft>
                <a:spcPts val="0"/>
              </a:spcAft>
              <a:buNone/>
            </a:pPr>
            <a:r>
              <a:t/>
            </a:r>
            <a:endParaRPr sz="1900"/>
          </a:p>
          <a:p>
            <a:pPr indent="0" lvl="0" marL="0" rtl="0" algn="l">
              <a:lnSpc>
                <a:spcPct val="100000"/>
              </a:lnSpc>
              <a:spcBef>
                <a:spcPts val="0"/>
              </a:spcBef>
              <a:spcAft>
                <a:spcPts val="0"/>
              </a:spcAft>
              <a:buNone/>
            </a:pPr>
            <a:r>
              <a:rPr b="1" lang="fr-FR" sz="1900"/>
              <a:t>En quoi cela concerne les hommes ? : </a:t>
            </a:r>
            <a:endParaRPr b="1" sz="1900"/>
          </a:p>
          <a:p>
            <a:pPr indent="-349250" lvl="0" marL="457200" rtl="0" algn="l">
              <a:lnSpc>
                <a:spcPct val="100000"/>
              </a:lnSpc>
              <a:spcBef>
                <a:spcPts val="0"/>
              </a:spcBef>
              <a:spcAft>
                <a:spcPts val="0"/>
              </a:spcAft>
              <a:buSzPts val="1900"/>
              <a:buFont typeface="Calibri"/>
              <a:buAutoNum type="arabicPeriod"/>
            </a:pPr>
            <a:r>
              <a:rPr lang="fr-FR" sz="1900"/>
              <a:t>Nécessite la redéfinition des droits et des responsabilités de chacun dans toutes les sphères de la vie quotidienne</a:t>
            </a:r>
            <a:endParaRPr sz="1900"/>
          </a:p>
          <a:p>
            <a:pPr indent="-361950" lvl="0" marL="457200" rtl="0" algn="l">
              <a:lnSpc>
                <a:spcPct val="100000"/>
              </a:lnSpc>
              <a:spcBef>
                <a:spcPts val="0"/>
              </a:spcBef>
              <a:spcAft>
                <a:spcPts val="0"/>
              </a:spcAft>
              <a:buSzPts val="2100"/>
              <a:buFont typeface="Calibri"/>
              <a:buAutoNum type="arabicPeriod"/>
            </a:pPr>
            <a:r>
              <a:rPr lang="fr-FR" sz="1900"/>
              <a:t>Vie des hommes : fortement influencée par le genre  tels que</a:t>
            </a:r>
            <a:r>
              <a:rPr lang="fr-FR" sz="2000"/>
              <a:t> des normes culturelles et sociales reliées à la masculinité qui confinent les hommes à certains rôles sociaux (tels que leader, mari, fils, pourvoyeur), et entrave la réalisation de leur plein potentiel dans d’autres domaines.</a:t>
            </a:r>
            <a:br>
              <a:rPr lang="fr-FR" sz="2000">
                <a:latin typeface="Calibri"/>
                <a:ea typeface="Calibri"/>
                <a:cs typeface="Calibri"/>
                <a:sym typeface="Calibri"/>
              </a:rPr>
            </a:br>
            <a:endParaRPr sz="2000">
              <a:latin typeface="Calibri"/>
              <a:ea typeface="Calibri"/>
              <a:cs typeface="Calibri"/>
              <a:sym typeface="Calibri"/>
            </a:endParaRPr>
          </a:p>
        </p:txBody>
      </p:sp>
      <p:pic>
        <p:nvPicPr>
          <p:cNvPr descr="Logo_AJPD.PNG" id="224" name="Google Shape;224;p13"/>
          <p:cNvPicPr preferRelativeResize="0"/>
          <p:nvPr/>
        </p:nvPicPr>
        <p:blipFill rotWithShape="1">
          <a:blip r:embed="rId3">
            <a:alphaModFix/>
          </a:blip>
          <a:srcRect b="0" l="0" r="0" t="0"/>
          <a:stretch/>
        </p:blipFill>
        <p:spPr>
          <a:xfrm>
            <a:off x="10505698" y="6059434"/>
            <a:ext cx="1446459" cy="798566"/>
          </a:xfrm>
          <a:prstGeom prst="rect">
            <a:avLst/>
          </a:prstGeom>
          <a:noFill/>
          <a:ln>
            <a:noFill/>
          </a:ln>
        </p:spPr>
      </p:pic>
      <p:sp>
        <p:nvSpPr>
          <p:cNvPr id="225" name="Google Shape;225;p13"/>
          <p:cNvSpPr txBox="1"/>
          <p:nvPr/>
        </p:nvSpPr>
        <p:spPr>
          <a:xfrm>
            <a:off x="838200" y="290175"/>
            <a:ext cx="10515600" cy="1163872"/>
          </a:xfrm>
          <a:prstGeom prst="rect">
            <a:avLst/>
          </a:prstGeom>
          <a:solidFill>
            <a:srgbClr val="9CC2E5"/>
          </a:solidFill>
          <a:ln>
            <a:noFill/>
          </a:ln>
        </p:spPr>
        <p:txBody>
          <a:bodyPr anchorCtr="0" anchor="ctr" bIns="45700" lIns="91425" spcFirstLastPara="1" rIns="91425" wrap="square" tIns="45700">
            <a:noAutofit/>
          </a:bodyPr>
          <a:lstStyle/>
          <a:p>
            <a:pPr indent="0" lvl="0" marL="0" marR="0" rtl="0" algn="just">
              <a:lnSpc>
                <a:spcPct val="90000"/>
              </a:lnSpc>
              <a:spcBef>
                <a:spcPts val="0"/>
              </a:spcBef>
              <a:spcAft>
                <a:spcPts val="0"/>
              </a:spcAft>
              <a:buClr>
                <a:schemeClr val="dk1"/>
              </a:buClr>
              <a:buSzPts val="4400"/>
              <a:buFont typeface="Calibri"/>
              <a:buNone/>
            </a:pPr>
            <a:r>
              <a:rPr b="1" i="0" lang="fr-FR" sz="4400" u="none" cap="none" strike="noStrike">
                <a:solidFill>
                  <a:schemeClr val="dk1"/>
                </a:solidFill>
                <a:latin typeface="Calibri"/>
                <a:ea typeface="Calibri"/>
                <a:cs typeface="Calibri"/>
                <a:sym typeface="Calibri"/>
              </a:rPr>
              <a:t>L’approche genre et le développement</a:t>
            </a:r>
            <a:endParaRPr b="1" i="0" sz="440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
          <p:cNvSpPr txBox="1"/>
          <p:nvPr>
            <p:ph type="title"/>
          </p:nvPr>
        </p:nvSpPr>
        <p:spPr>
          <a:xfrm>
            <a:off x="838200" y="365125"/>
            <a:ext cx="10515600" cy="1325563"/>
          </a:xfrm>
          <a:prstGeom prst="rect">
            <a:avLst/>
          </a:prstGeom>
          <a:solidFill>
            <a:srgbClr val="9CC2E5"/>
          </a:solid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b="1" lang="fr-FR" sz="3800"/>
              <a:t>Les principes directeurs de la prise en charge des victimes des VBG (approche centrée sur la victime)</a:t>
            </a:r>
            <a:endParaRPr b="1" sz="3400"/>
          </a:p>
        </p:txBody>
      </p:sp>
      <p:sp>
        <p:nvSpPr>
          <p:cNvPr id="104" name="Google Shape;104;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lnSpcReduction="10000"/>
          </a:bodyPr>
          <a:lstStyle/>
          <a:p>
            <a:pPr indent="0" lvl="0" marL="0" rtl="0" algn="just">
              <a:lnSpc>
                <a:spcPct val="90000"/>
              </a:lnSpc>
              <a:spcBef>
                <a:spcPts val="0"/>
              </a:spcBef>
              <a:spcAft>
                <a:spcPts val="0"/>
              </a:spcAft>
              <a:buNone/>
            </a:pPr>
            <a:r>
              <a:rPr b="1" lang="fr-FR" sz="2600"/>
              <a:t>Le droit à la sécurité : </a:t>
            </a:r>
            <a:r>
              <a:rPr lang="fr-FR" sz="2600"/>
              <a:t>La sécurité désigne à la fois la sécurité physique ainsi qu’un sentiment de sécurité psychologique et émotionnelle</a:t>
            </a:r>
            <a:endParaRPr sz="2600"/>
          </a:p>
          <a:p>
            <a:pPr indent="0" lvl="0" marL="457200" rtl="0" algn="just">
              <a:lnSpc>
                <a:spcPct val="90000"/>
              </a:lnSpc>
              <a:spcBef>
                <a:spcPts val="0"/>
              </a:spcBef>
              <a:spcAft>
                <a:spcPts val="0"/>
              </a:spcAft>
              <a:buNone/>
            </a:pPr>
            <a:r>
              <a:t/>
            </a:r>
            <a:endParaRPr sz="2600"/>
          </a:p>
          <a:p>
            <a:pPr indent="-393700" lvl="0" marL="457200" rtl="0" algn="just">
              <a:lnSpc>
                <a:spcPct val="90000"/>
              </a:lnSpc>
              <a:spcBef>
                <a:spcPts val="0"/>
              </a:spcBef>
              <a:spcAft>
                <a:spcPts val="0"/>
              </a:spcAft>
              <a:buSzPts val="2600"/>
              <a:buAutoNum type="arabicPeriod"/>
            </a:pPr>
            <a:r>
              <a:rPr lang="fr-FR" sz="2600"/>
              <a:t>Il est important de tenir compte des besoins en matière de sécurité et de sûreté de chaque survivant.e.s, des membres de sa famille et de ceux qui fournissent des soins et du soutien</a:t>
            </a:r>
            <a:endParaRPr sz="2600"/>
          </a:p>
          <a:p>
            <a:pPr indent="-393700" lvl="0" marL="457200" rtl="0" algn="just">
              <a:lnSpc>
                <a:spcPct val="90000"/>
              </a:lnSpc>
              <a:spcBef>
                <a:spcPts val="0"/>
              </a:spcBef>
              <a:spcAft>
                <a:spcPts val="0"/>
              </a:spcAft>
              <a:buSzPts val="2600"/>
              <a:buAutoNum type="arabicPeriod"/>
            </a:pPr>
            <a:r>
              <a:rPr lang="fr-FR" sz="2600"/>
              <a:t>Toutes les actions doivent préserver le bien</a:t>
            </a:r>
            <a:r>
              <a:rPr lang="fr-FR" sz="2600"/>
              <a:t>-être de la survivante</a:t>
            </a:r>
            <a:endParaRPr sz="2600"/>
          </a:p>
          <a:p>
            <a:pPr indent="0" lvl="0" marL="0" rtl="0" algn="just">
              <a:lnSpc>
                <a:spcPct val="90000"/>
              </a:lnSpc>
              <a:spcBef>
                <a:spcPts val="0"/>
              </a:spcBef>
              <a:spcAft>
                <a:spcPts val="0"/>
              </a:spcAft>
              <a:buNone/>
            </a:pPr>
            <a:r>
              <a:t/>
            </a:r>
            <a:endParaRPr sz="2600"/>
          </a:p>
          <a:p>
            <a:pPr indent="0" lvl="0" marL="0" rtl="0" algn="just">
              <a:lnSpc>
                <a:spcPct val="90000"/>
              </a:lnSpc>
              <a:spcBef>
                <a:spcPts val="0"/>
              </a:spcBef>
              <a:spcAft>
                <a:spcPts val="0"/>
              </a:spcAft>
              <a:buNone/>
            </a:pPr>
            <a:r>
              <a:rPr b="1" lang="fr-FR" sz="2600"/>
              <a:t>Le droit à la confidentialité : </a:t>
            </a:r>
            <a:r>
              <a:rPr lang="fr-FR" sz="2600"/>
              <a:t>Il s’agit du droit des individus de décider leur souhait de partager leur histoire. Le respect de la confidentialité interdit la divulgation d’informations à un tiers sans l’accord de la personne concernée. C’est une question de sécurité, de confiance et d’émancipation</a:t>
            </a:r>
            <a:endParaRPr sz="2600"/>
          </a:p>
          <a:p>
            <a:pPr indent="0" lvl="0" marL="0" rtl="0" algn="just">
              <a:lnSpc>
                <a:spcPct val="90000"/>
              </a:lnSpc>
              <a:spcBef>
                <a:spcPts val="0"/>
              </a:spcBef>
              <a:spcAft>
                <a:spcPts val="0"/>
              </a:spcAft>
              <a:buNone/>
            </a:pPr>
            <a:r>
              <a:t/>
            </a:r>
            <a:endParaRPr sz="2600"/>
          </a:p>
        </p:txBody>
      </p:sp>
      <p:pic>
        <p:nvPicPr>
          <p:cNvPr descr="ReFLeT.jfif" id="105" name="Google Shape;105;p2"/>
          <p:cNvPicPr preferRelativeResize="0"/>
          <p:nvPr/>
        </p:nvPicPr>
        <p:blipFill rotWithShape="1">
          <a:blip r:embed="rId3">
            <a:alphaModFix/>
          </a:blip>
          <a:srcRect b="0" l="0" r="0" t="0"/>
          <a:stretch/>
        </p:blipFill>
        <p:spPr>
          <a:xfrm>
            <a:off x="11032762" y="5683771"/>
            <a:ext cx="964367" cy="964367"/>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15"/>
          <p:cNvSpPr txBox="1"/>
          <p:nvPr>
            <p:ph type="title"/>
          </p:nvPr>
        </p:nvSpPr>
        <p:spPr>
          <a:xfrm>
            <a:off x="861823" y="1708880"/>
            <a:ext cx="10500721" cy="4721902"/>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2200"/>
              <a:buFont typeface="Calibri"/>
              <a:buNone/>
            </a:pPr>
            <a:r>
              <a:rPr b="1" lang="fr-FR" sz="2200">
                <a:latin typeface="Calibri"/>
                <a:ea typeface="Calibri"/>
                <a:cs typeface="Calibri"/>
                <a:sym typeface="Calibri"/>
              </a:rPr>
              <a:t>La contribution des hommes à l’approche genre et développement </a:t>
            </a:r>
            <a:r>
              <a:rPr b="1" lang="fr-FR" sz="2200"/>
              <a:t>:</a:t>
            </a:r>
            <a:endParaRPr sz="2200"/>
          </a:p>
          <a:p>
            <a:pPr indent="0" lvl="0" marL="0" rtl="0" algn="l">
              <a:lnSpc>
                <a:spcPct val="100000"/>
              </a:lnSpc>
              <a:spcBef>
                <a:spcPts val="0"/>
              </a:spcBef>
              <a:spcAft>
                <a:spcPts val="0"/>
              </a:spcAft>
              <a:buNone/>
            </a:pPr>
            <a:r>
              <a:rPr lang="fr-FR" sz="2200"/>
              <a:t>Cela ne concerne pas que les femmes, l</a:t>
            </a:r>
            <a:r>
              <a:rPr lang="fr-FR" sz="2200">
                <a:latin typeface="Calibri"/>
                <a:ea typeface="Calibri"/>
                <a:cs typeface="Calibri"/>
                <a:sym typeface="Calibri"/>
              </a:rPr>
              <a:t>es hommes peuvent aussi contribuer à la promotion active de l’égalité des sexes de plusieurs façons, notamment par </a:t>
            </a:r>
            <a:r>
              <a:rPr lang="fr-FR" sz="2200">
                <a:latin typeface="Calibri"/>
                <a:ea typeface="Calibri"/>
                <a:cs typeface="Calibri"/>
                <a:sym typeface="Calibri"/>
              </a:rPr>
              <a:t>:</a:t>
            </a:r>
            <a:endParaRPr sz="2200"/>
          </a:p>
          <a:p>
            <a:pPr indent="-368300" lvl="0" marL="457200" rtl="0" algn="l">
              <a:lnSpc>
                <a:spcPct val="100000"/>
              </a:lnSpc>
              <a:spcBef>
                <a:spcPts val="0"/>
              </a:spcBef>
              <a:spcAft>
                <a:spcPts val="0"/>
              </a:spcAft>
              <a:buSzPts val="2200"/>
              <a:buFont typeface="Calibri"/>
              <a:buAutoNum type="arabicPeriod"/>
            </a:pPr>
            <a:r>
              <a:rPr lang="fr-FR" sz="2200">
                <a:latin typeface="Calibri"/>
                <a:ea typeface="Calibri"/>
                <a:cs typeface="Calibri"/>
                <a:sym typeface="Calibri"/>
              </a:rPr>
              <a:t> Le partage des tâches domestiques et des responsabilités dans l’éducation des 	enfants </a:t>
            </a:r>
            <a:endParaRPr sz="2200"/>
          </a:p>
          <a:p>
            <a:pPr indent="-368300" lvl="0" marL="457200" rtl="0" algn="l">
              <a:lnSpc>
                <a:spcPct val="100000"/>
              </a:lnSpc>
              <a:spcBef>
                <a:spcPts val="0"/>
              </a:spcBef>
              <a:spcAft>
                <a:spcPts val="0"/>
              </a:spcAft>
              <a:buSzPts val="2200"/>
              <a:buFont typeface="Calibri"/>
              <a:buAutoNum type="arabicPeriod"/>
            </a:pPr>
            <a:r>
              <a:rPr lang="fr-FR" sz="2200">
                <a:latin typeface="Calibri"/>
                <a:ea typeface="Calibri"/>
                <a:cs typeface="Calibri"/>
                <a:sym typeface="Calibri"/>
              </a:rPr>
              <a:t>Le partage des ressources, du revenu familial ;</a:t>
            </a:r>
            <a:endParaRPr sz="2200"/>
          </a:p>
          <a:p>
            <a:pPr indent="-368300" lvl="0" marL="457200" rtl="0" algn="l">
              <a:lnSpc>
                <a:spcPct val="100000"/>
              </a:lnSpc>
              <a:spcBef>
                <a:spcPts val="0"/>
              </a:spcBef>
              <a:spcAft>
                <a:spcPts val="0"/>
              </a:spcAft>
              <a:buSzPts val="2200"/>
              <a:buFont typeface="Calibri"/>
              <a:buAutoNum type="arabicPeriod"/>
            </a:pPr>
            <a:r>
              <a:rPr lang="fr-FR" sz="2200">
                <a:latin typeface="Calibri"/>
                <a:ea typeface="Calibri"/>
                <a:cs typeface="Calibri"/>
                <a:sym typeface="Calibri"/>
              </a:rPr>
              <a:t>La confrontation du sexisme des autres hommes ;</a:t>
            </a:r>
            <a:endParaRPr sz="2200"/>
          </a:p>
          <a:p>
            <a:pPr indent="-368300" lvl="0" marL="457200" rtl="0" algn="l">
              <a:lnSpc>
                <a:spcPct val="100000"/>
              </a:lnSpc>
              <a:spcBef>
                <a:spcPts val="0"/>
              </a:spcBef>
              <a:spcAft>
                <a:spcPts val="0"/>
              </a:spcAft>
              <a:buSzPts val="2200"/>
              <a:buFont typeface="Calibri"/>
              <a:buAutoNum type="arabicPeriod"/>
            </a:pPr>
            <a:r>
              <a:rPr lang="fr-FR" sz="2200">
                <a:latin typeface="Calibri"/>
                <a:ea typeface="Calibri"/>
                <a:cs typeface="Calibri"/>
                <a:sym typeface="Calibri"/>
              </a:rPr>
              <a:t>La contestation en milieu de travail lorsque certaines décisions ou attribution de 	responsabilités ne semblent pas égales ;</a:t>
            </a:r>
            <a:endParaRPr sz="2200"/>
          </a:p>
          <a:p>
            <a:pPr indent="-368300" lvl="0" marL="457200" rtl="0" algn="l">
              <a:lnSpc>
                <a:spcPct val="100000"/>
              </a:lnSpc>
              <a:spcBef>
                <a:spcPts val="0"/>
              </a:spcBef>
              <a:spcAft>
                <a:spcPts val="0"/>
              </a:spcAft>
              <a:buSzPts val="2200"/>
              <a:buFont typeface="Calibri"/>
              <a:buAutoNum type="arabicPeriod"/>
            </a:pPr>
            <a:r>
              <a:rPr lang="fr-FR" sz="2200">
                <a:latin typeface="Calibri"/>
                <a:ea typeface="Calibri"/>
                <a:cs typeface="Calibri"/>
                <a:sym typeface="Calibri"/>
              </a:rPr>
              <a:t>Le fait de contrer l’imposition de limites de genre dans la socialisation des enfants.</a:t>
            </a:r>
            <a:br>
              <a:rPr lang="fr-FR" sz="2200">
                <a:latin typeface="Calibri"/>
                <a:ea typeface="Calibri"/>
                <a:cs typeface="Calibri"/>
                <a:sym typeface="Calibri"/>
              </a:rPr>
            </a:br>
            <a:endParaRPr sz="2200">
              <a:latin typeface="Calibri"/>
              <a:ea typeface="Calibri"/>
              <a:cs typeface="Calibri"/>
              <a:sym typeface="Calibri"/>
            </a:endParaRPr>
          </a:p>
        </p:txBody>
      </p:sp>
      <p:pic>
        <p:nvPicPr>
          <p:cNvPr descr="Logo_AJPD.PNG" id="231" name="Google Shape;231;p15"/>
          <p:cNvPicPr preferRelativeResize="0"/>
          <p:nvPr/>
        </p:nvPicPr>
        <p:blipFill rotWithShape="1">
          <a:blip r:embed="rId3">
            <a:alphaModFix/>
          </a:blip>
          <a:srcRect b="0" l="0" r="0" t="0"/>
          <a:stretch/>
        </p:blipFill>
        <p:spPr>
          <a:xfrm>
            <a:off x="10505698" y="6059434"/>
            <a:ext cx="1446459" cy="798566"/>
          </a:xfrm>
          <a:prstGeom prst="rect">
            <a:avLst/>
          </a:prstGeom>
          <a:noFill/>
          <a:ln>
            <a:noFill/>
          </a:ln>
        </p:spPr>
      </p:pic>
      <p:sp>
        <p:nvSpPr>
          <p:cNvPr id="232" name="Google Shape;232;p15"/>
          <p:cNvSpPr txBox="1"/>
          <p:nvPr/>
        </p:nvSpPr>
        <p:spPr>
          <a:xfrm>
            <a:off x="838200" y="290175"/>
            <a:ext cx="10515600" cy="1163872"/>
          </a:xfrm>
          <a:prstGeom prst="rect">
            <a:avLst/>
          </a:prstGeom>
          <a:solidFill>
            <a:srgbClr val="9CC2E5"/>
          </a:solidFill>
          <a:ln>
            <a:noFill/>
          </a:ln>
        </p:spPr>
        <p:txBody>
          <a:bodyPr anchorCtr="0" anchor="ctr" bIns="45700" lIns="91425" spcFirstLastPara="1" rIns="91425" wrap="square" tIns="45700">
            <a:noAutofit/>
          </a:bodyPr>
          <a:lstStyle/>
          <a:p>
            <a:pPr indent="0" lvl="0" marL="0" marR="0" rtl="0" algn="just">
              <a:lnSpc>
                <a:spcPct val="90000"/>
              </a:lnSpc>
              <a:spcBef>
                <a:spcPts val="0"/>
              </a:spcBef>
              <a:spcAft>
                <a:spcPts val="0"/>
              </a:spcAft>
              <a:buClr>
                <a:schemeClr val="dk1"/>
              </a:buClr>
              <a:buSzPts val="4400"/>
              <a:buFont typeface="Calibri"/>
              <a:buNone/>
            </a:pPr>
            <a:r>
              <a:rPr b="1" i="0" lang="fr-FR" sz="4400" u="none" cap="none" strike="noStrike">
                <a:solidFill>
                  <a:schemeClr val="dk1"/>
                </a:solidFill>
                <a:latin typeface="Calibri"/>
                <a:ea typeface="Calibri"/>
                <a:cs typeface="Calibri"/>
                <a:sym typeface="Calibri"/>
              </a:rPr>
              <a:t>L’approche genre et le développement</a:t>
            </a:r>
            <a:endParaRPr b="1" i="0" sz="4400" u="none" cap="none" strike="noStrike">
              <a:solidFill>
                <a:schemeClr val="dk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16"/>
          <p:cNvSpPr txBox="1"/>
          <p:nvPr>
            <p:ph type="title"/>
          </p:nvPr>
        </p:nvSpPr>
        <p:spPr>
          <a:xfrm>
            <a:off x="884419" y="1693889"/>
            <a:ext cx="10433155" cy="4916774"/>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2200"/>
              <a:buFont typeface="Calibri"/>
              <a:buNone/>
            </a:pPr>
            <a:r>
              <a:rPr b="1" lang="fr-FR" sz="2200">
                <a:latin typeface="Calibri"/>
                <a:ea typeface="Calibri"/>
                <a:cs typeface="Calibri"/>
                <a:sym typeface="Calibri"/>
              </a:rPr>
              <a:t>Les facteurs d’influence modifiant les rapports sociaux :</a:t>
            </a:r>
            <a:endParaRPr b="1" sz="2200"/>
          </a:p>
          <a:p>
            <a:pPr indent="-361244" lvl="0" marL="457200" rtl="0" algn="l">
              <a:lnSpc>
                <a:spcPct val="100000"/>
              </a:lnSpc>
              <a:spcBef>
                <a:spcPts val="0"/>
              </a:spcBef>
              <a:spcAft>
                <a:spcPts val="0"/>
              </a:spcAft>
              <a:buSzPts val="2089"/>
              <a:buAutoNum type="arabicPeriod"/>
            </a:pPr>
            <a:r>
              <a:rPr lang="fr-FR" sz="2088"/>
              <a:t>La </a:t>
            </a:r>
            <a:r>
              <a:rPr lang="fr-FR" sz="2088"/>
              <a:t>division du travail entre les hommes et les femmes</a:t>
            </a:r>
            <a:endParaRPr sz="2088"/>
          </a:p>
          <a:p>
            <a:pPr indent="-361244" lvl="0" marL="457200" rtl="0" algn="l">
              <a:lnSpc>
                <a:spcPct val="100000"/>
              </a:lnSpc>
              <a:spcBef>
                <a:spcPts val="0"/>
              </a:spcBef>
              <a:spcAft>
                <a:spcPts val="0"/>
              </a:spcAft>
              <a:buSzPts val="2089"/>
              <a:buAutoNum type="arabicPeriod"/>
            </a:pPr>
            <a:r>
              <a:rPr lang="fr-FR" sz="2088"/>
              <a:t>Le type de travail accompli par chacun des genres</a:t>
            </a:r>
            <a:endParaRPr sz="2088"/>
          </a:p>
          <a:p>
            <a:pPr indent="-361244" lvl="0" marL="457200" rtl="0" algn="l">
              <a:lnSpc>
                <a:spcPct val="100000"/>
              </a:lnSpc>
              <a:spcBef>
                <a:spcPts val="0"/>
              </a:spcBef>
              <a:spcAft>
                <a:spcPts val="0"/>
              </a:spcAft>
              <a:buSzPts val="2089"/>
              <a:buAutoNum type="arabicPeriod"/>
            </a:pPr>
            <a:r>
              <a:rPr lang="fr-FR" sz="2088"/>
              <a:t>L’accès et le contrôle des ressources et bénéfices selon les genres ne sont pas des données statiques ou immuables</a:t>
            </a:r>
            <a:endParaRPr sz="2088"/>
          </a:p>
          <a:p>
            <a:pPr indent="0" lvl="0" marL="0" rtl="0" algn="l">
              <a:lnSpc>
                <a:spcPct val="100000"/>
              </a:lnSpc>
              <a:spcBef>
                <a:spcPts val="0"/>
              </a:spcBef>
              <a:spcAft>
                <a:spcPts val="0"/>
              </a:spcAft>
              <a:buNone/>
            </a:pPr>
            <a:r>
              <a:t/>
            </a:r>
            <a:endParaRPr sz="2088"/>
          </a:p>
          <a:p>
            <a:pPr indent="0" lvl="0" marL="0" rtl="0" algn="l">
              <a:lnSpc>
                <a:spcPct val="100000"/>
              </a:lnSpc>
              <a:spcBef>
                <a:spcPts val="0"/>
              </a:spcBef>
              <a:spcAft>
                <a:spcPts val="0"/>
              </a:spcAft>
              <a:buNone/>
            </a:pPr>
            <a:r>
              <a:rPr lang="fr-FR" sz="2088">
                <a:latin typeface="Calibri"/>
                <a:ea typeface="Calibri"/>
                <a:cs typeface="Calibri"/>
                <a:sym typeface="Calibri"/>
              </a:rPr>
              <a:t>Dans l’approche GED</a:t>
            </a:r>
            <a:r>
              <a:rPr lang="fr-FR" sz="2088"/>
              <a:t> : </a:t>
            </a:r>
            <a:r>
              <a:rPr lang="fr-FR" sz="2088">
                <a:latin typeface="Calibri"/>
                <a:ea typeface="Calibri"/>
                <a:cs typeface="Calibri"/>
                <a:sym typeface="Calibri"/>
              </a:rPr>
              <a:t>identifier ces facteurs pour développer des stratégies visant à transformer ces rapports de façon à donner plus de pouvoir aux femmes et à promouvoir l’égalité entre les genres.</a:t>
            </a:r>
            <a:endParaRPr sz="2088">
              <a:latin typeface="Calibri"/>
              <a:ea typeface="Calibri"/>
              <a:cs typeface="Calibri"/>
              <a:sym typeface="Calibri"/>
            </a:endParaRPr>
          </a:p>
          <a:p>
            <a:pPr indent="0" lvl="0" marL="0" rtl="0" algn="l">
              <a:lnSpc>
                <a:spcPct val="100000"/>
              </a:lnSpc>
              <a:spcBef>
                <a:spcPts val="0"/>
              </a:spcBef>
              <a:spcAft>
                <a:spcPts val="0"/>
              </a:spcAft>
              <a:buNone/>
            </a:pPr>
            <a:br>
              <a:rPr lang="fr-FR" sz="2200">
                <a:latin typeface="Calibri"/>
                <a:ea typeface="Calibri"/>
                <a:cs typeface="Calibri"/>
                <a:sym typeface="Calibri"/>
              </a:rPr>
            </a:br>
            <a:br>
              <a:rPr lang="fr-FR" sz="2200">
                <a:latin typeface="Calibri"/>
                <a:ea typeface="Calibri"/>
                <a:cs typeface="Calibri"/>
                <a:sym typeface="Calibri"/>
              </a:rPr>
            </a:br>
            <a:endParaRPr sz="2200">
              <a:latin typeface="Calibri"/>
              <a:ea typeface="Calibri"/>
              <a:cs typeface="Calibri"/>
              <a:sym typeface="Calibri"/>
            </a:endParaRPr>
          </a:p>
        </p:txBody>
      </p:sp>
      <p:pic>
        <p:nvPicPr>
          <p:cNvPr descr="Logo_AJPD.PNG" id="238" name="Google Shape;238;p16"/>
          <p:cNvPicPr preferRelativeResize="0"/>
          <p:nvPr/>
        </p:nvPicPr>
        <p:blipFill rotWithShape="1">
          <a:blip r:embed="rId3">
            <a:alphaModFix/>
          </a:blip>
          <a:srcRect b="0" l="0" r="0" t="0"/>
          <a:stretch/>
        </p:blipFill>
        <p:spPr>
          <a:xfrm>
            <a:off x="10505698" y="6059434"/>
            <a:ext cx="1446459" cy="798566"/>
          </a:xfrm>
          <a:prstGeom prst="rect">
            <a:avLst/>
          </a:prstGeom>
          <a:noFill/>
          <a:ln>
            <a:noFill/>
          </a:ln>
        </p:spPr>
      </p:pic>
      <p:sp>
        <p:nvSpPr>
          <p:cNvPr id="239" name="Google Shape;239;p16"/>
          <p:cNvSpPr txBox="1"/>
          <p:nvPr/>
        </p:nvSpPr>
        <p:spPr>
          <a:xfrm>
            <a:off x="838200" y="290175"/>
            <a:ext cx="10515600" cy="1163872"/>
          </a:xfrm>
          <a:prstGeom prst="rect">
            <a:avLst/>
          </a:prstGeom>
          <a:solidFill>
            <a:srgbClr val="9CC2E5"/>
          </a:solidFill>
          <a:ln>
            <a:noFill/>
          </a:ln>
        </p:spPr>
        <p:txBody>
          <a:bodyPr anchorCtr="0" anchor="ctr" bIns="45700" lIns="91425" spcFirstLastPara="1" rIns="91425" wrap="square" tIns="45700">
            <a:noAutofit/>
          </a:bodyPr>
          <a:lstStyle/>
          <a:p>
            <a:pPr indent="0" lvl="0" marL="0" marR="0" rtl="0" algn="just">
              <a:lnSpc>
                <a:spcPct val="90000"/>
              </a:lnSpc>
              <a:spcBef>
                <a:spcPts val="0"/>
              </a:spcBef>
              <a:spcAft>
                <a:spcPts val="0"/>
              </a:spcAft>
              <a:buClr>
                <a:schemeClr val="dk1"/>
              </a:buClr>
              <a:buSzPts val="4400"/>
              <a:buFont typeface="Calibri"/>
              <a:buNone/>
            </a:pPr>
            <a:r>
              <a:rPr b="1" i="0" lang="fr-FR" sz="4400" u="none" cap="none" strike="noStrike">
                <a:solidFill>
                  <a:schemeClr val="dk1"/>
                </a:solidFill>
                <a:latin typeface="Calibri"/>
                <a:ea typeface="Calibri"/>
                <a:cs typeface="Calibri"/>
                <a:sym typeface="Calibri"/>
              </a:rPr>
              <a:t>L’approche genre et le développement</a:t>
            </a:r>
            <a:endParaRPr b="1" i="0" sz="4400" u="none" cap="none" strike="noStrike">
              <a:solidFill>
                <a:schemeClr val="dk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17"/>
          <p:cNvSpPr txBox="1"/>
          <p:nvPr>
            <p:ph type="title"/>
          </p:nvPr>
        </p:nvSpPr>
        <p:spPr>
          <a:xfrm>
            <a:off x="884419" y="1693889"/>
            <a:ext cx="10433155" cy="4916774"/>
          </a:xfrm>
          <a:prstGeom prst="rect">
            <a:avLst/>
          </a:prstGeom>
          <a:noFill/>
          <a:ln>
            <a:noFill/>
          </a:ln>
        </p:spPr>
        <p:txBody>
          <a:bodyPr anchorCtr="0" anchor="ctr" bIns="45700" lIns="91425" spcFirstLastPara="1" rIns="91425" wrap="square" tIns="45700">
            <a:noAutofit/>
          </a:bodyPr>
          <a:lstStyle/>
          <a:p>
            <a:pPr indent="-342900" lvl="0" marL="457200" rtl="0" algn="l">
              <a:lnSpc>
                <a:spcPct val="100000"/>
              </a:lnSpc>
              <a:spcBef>
                <a:spcPts val="0"/>
              </a:spcBef>
              <a:spcAft>
                <a:spcPts val="0"/>
              </a:spcAft>
              <a:buSzPts val="1800"/>
              <a:buAutoNum type="arabicPeriod"/>
            </a:pPr>
            <a:r>
              <a:rPr b="1" lang="fr-FR" sz="2088"/>
              <a:t>Socioculturel</a:t>
            </a:r>
            <a:r>
              <a:rPr lang="fr-FR" sz="2088"/>
              <a:t> : évolution des styles de vie traditionnels);</a:t>
            </a:r>
            <a:endParaRPr sz="2088"/>
          </a:p>
          <a:p>
            <a:pPr indent="-342900" lvl="0" marL="457200" rtl="0" algn="l">
              <a:lnSpc>
                <a:spcPct val="100000"/>
              </a:lnSpc>
              <a:spcBef>
                <a:spcPts val="0"/>
              </a:spcBef>
              <a:spcAft>
                <a:spcPts val="0"/>
              </a:spcAft>
              <a:buSzPts val="1800"/>
              <a:buAutoNum type="arabicPeriod"/>
            </a:pPr>
            <a:r>
              <a:rPr b="1" lang="fr-FR" sz="2088"/>
              <a:t>Économique</a:t>
            </a:r>
            <a:r>
              <a:rPr lang="fr-FR" sz="2088"/>
              <a:t> : politiques d’ajustement structurel) ;</a:t>
            </a:r>
            <a:endParaRPr sz="2088"/>
          </a:p>
          <a:p>
            <a:pPr indent="-342900" lvl="0" marL="457200" rtl="0" algn="l">
              <a:lnSpc>
                <a:spcPct val="100000"/>
              </a:lnSpc>
              <a:spcBef>
                <a:spcPts val="0"/>
              </a:spcBef>
              <a:spcAft>
                <a:spcPts val="0"/>
              </a:spcAft>
              <a:buSzPts val="1800"/>
              <a:buAutoNum type="arabicPeriod"/>
            </a:pPr>
            <a:r>
              <a:rPr b="1" lang="fr-FR" sz="2088"/>
              <a:t>Politique</a:t>
            </a:r>
            <a:r>
              <a:rPr lang="fr-FR" sz="2088"/>
              <a:t> : adoption de nouvelles politiques, un changement degouvernement, la guerre, etc)</a:t>
            </a:r>
            <a:endParaRPr sz="2088"/>
          </a:p>
          <a:p>
            <a:pPr indent="-342900" lvl="0" marL="457200" rtl="0" algn="l">
              <a:lnSpc>
                <a:spcPct val="100000"/>
              </a:lnSpc>
              <a:spcBef>
                <a:spcPts val="0"/>
              </a:spcBef>
              <a:spcAft>
                <a:spcPts val="0"/>
              </a:spcAft>
              <a:buSzPts val="1800"/>
              <a:buAutoNum type="arabicPeriod"/>
            </a:pPr>
            <a:r>
              <a:rPr b="1" lang="fr-FR" sz="2088"/>
              <a:t>Environnemental</a:t>
            </a:r>
            <a:r>
              <a:rPr lang="fr-FR" sz="2088"/>
              <a:t> : sècheresse</a:t>
            </a:r>
            <a:endParaRPr sz="2088"/>
          </a:p>
          <a:p>
            <a:pPr indent="-342900" lvl="0" marL="457200" rtl="0" algn="l">
              <a:lnSpc>
                <a:spcPct val="100000"/>
              </a:lnSpc>
              <a:spcBef>
                <a:spcPts val="0"/>
              </a:spcBef>
              <a:spcAft>
                <a:spcPts val="0"/>
              </a:spcAft>
              <a:buSzPts val="1800"/>
              <a:buAutoNum type="arabicPeriod"/>
            </a:pPr>
            <a:r>
              <a:rPr b="1" lang="fr-FR" sz="2088"/>
              <a:t>Démographique</a:t>
            </a:r>
            <a:r>
              <a:rPr lang="fr-FR" sz="2088"/>
              <a:t> : migration des hommes, l’urbanisation et l’exode rural ;</a:t>
            </a:r>
            <a:endParaRPr sz="2088"/>
          </a:p>
          <a:p>
            <a:pPr indent="-342900" lvl="0" marL="457200" rtl="0" algn="l">
              <a:lnSpc>
                <a:spcPct val="100000"/>
              </a:lnSpc>
              <a:spcBef>
                <a:spcPts val="0"/>
              </a:spcBef>
              <a:spcAft>
                <a:spcPts val="0"/>
              </a:spcAft>
              <a:buSzPts val="1800"/>
              <a:buAutoNum type="arabicPeriod"/>
            </a:pPr>
            <a:r>
              <a:rPr b="1" lang="fr-FR" sz="2088"/>
              <a:t>Juridique</a:t>
            </a:r>
            <a:r>
              <a:rPr lang="fr-FR" sz="2088"/>
              <a:t> : changements lois sur la possession et le suffrage </a:t>
            </a:r>
            <a:endParaRPr sz="2088"/>
          </a:p>
          <a:p>
            <a:pPr indent="-342900" lvl="0" marL="457200" rtl="0" algn="l">
              <a:lnSpc>
                <a:spcPct val="100000"/>
              </a:lnSpc>
              <a:spcBef>
                <a:spcPts val="0"/>
              </a:spcBef>
              <a:spcAft>
                <a:spcPts val="0"/>
              </a:spcAft>
              <a:buSzPts val="1800"/>
              <a:buAutoNum type="arabicPeriod"/>
            </a:pPr>
            <a:r>
              <a:rPr b="1" lang="fr-FR" sz="2088"/>
              <a:t>L’éducation</a:t>
            </a:r>
            <a:r>
              <a:rPr lang="fr-FR" sz="2088"/>
              <a:t> : nouvelles attentes des filles instruites ;</a:t>
            </a:r>
            <a:endParaRPr sz="2088"/>
          </a:p>
          <a:p>
            <a:pPr indent="-342900" lvl="0" marL="457200" rtl="0" algn="l">
              <a:lnSpc>
                <a:spcPct val="100000"/>
              </a:lnSpc>
              <a:spcBef>
                <a:spcPts val="0"/>
              </a:spcBef>
              <a:spcAft>
                <a:spcPts val="0"/>
              </a:spcAft>
              <a:buSzPts val="1800"/>
              <a:buAutoNum type="arabicPeriod"/>
            </a:pPr>
            <a:r>
              <a:rPr b="1" lang="fr-FR" sz="2088"/>
              <a:t>International</a:t>
            </a:r>
            <a:r>
              <a:rPr lang="fr-FR" sz="2088"/>
              <a:t> :  l’influence de la culture occidentale ;</a:t>
            </a:r>
            <a:endParaRPr sz="2088"/>
          </a:p>
          <a:p>
            <a:pPr indent="-342900" lvl="0" marL="457200" rtl="0" algn="l">
              <a:lnSpc>
                <a:spcPct val="100000"/>
              </a:lnSpc>
              <a:spcBef>
                <a:spcPts val="0"/>
              </a:spcBef>
              <a:spcAft>
                <a:spcPts val="0"/>
              </a:spcAft>
              <a:buSzPts val="1800"/>
              <a:buAutoNum type="arabicPeriod"/>
            </a:pPr>
            <a:r>
              <a:rPr b="1" lang="fr-FR" sz="2088"/>
              <a:t>Religieux</a:t>
            </a:r>
            <a:r>
              <a:rPr lang="fr-FR" sz="2088"/>
              <a:t> : la montée de l’intégrisme.</a:t>
            </a:r>
            <a:br>
              <a:rPr lang="fr-FR" sz="2200">
                <a:latin typeface="Calibri"/>
                <a:ea typeface="Calibri"/>
                <a:cs typeface="Calibri"/>
                <a:sym typeface="Calibri"/>
              </a:rPr>
            </a:br>
            <a:br>
              <a:rPr lang="fr-FR" sz="2200">
                <a:latin typeface="Calibri"/>
                <a:ea typeface="Calibri"/>
                <a:cs typeface="Calibri"/>
                <a:sym typeface="Calibri"/>
              </a:rPr>
            </a:br>
            <a:endParaRPr sz="2200">
              <a:latin typeface="Calibri"/>
              <a:ea typeface="Calibri"/>
              <a:cs typeface="Calibri"/>
              <a:sym typeface="Calibri"/>
            </a:endParaRPr>
          </a:p>
        </p:txBody>
      </p:sp>
      <p:pic>
        <p:nvPicPr>
          <p:cNvPr descr="Logo_AJPD.PNG" id="245" name="Google Shape;245;p17"/>
          <p:cNvPicPr preferRelativeResize="0"/>
          <p:nvPr/>
        </p:nvPicPr>
        <p:blipFill rotWithShape="1">
          <a:blip r:embed="rId3">
            <a:alphaModFix/>
          </a:blip>
          <a:srcRect b="0" l="0" r="0" t="0"/>
          <a:stretch/>
        </p:blipFill>
        <p:spPr>
          <a:xfrm>
            <a:off x="10505698" y="6059434"/>
            <a:ext cx="1446459" cy="798566"/>
          </a:xfrm>
          <a:prstGeom prst="rect">
            <a:avLst/>
          </a:prstGeom>
          <a:noFill/>
          <a:ln>
            <a:noFill/>
          </a:ln>
        </p:spPr>
      </p:pic>
      <p:sp>
        <p:nvSpPr>
          <p:cNvPr id="246" name="Google Shape;246;p17"/>
          <p:cNvSpPr txBox="1"/>
          <p:nvPr/>
        </p:nvSpPr>
        <p:spPr>
          <a:xfrm>
            <a:off x="838200" y="290175"/>
            <a:ext cx="10515600" cy="1163872"/>
          </a:xfrm>
          <a:prstGeom prst="rect">
            <a:avLst/>
          </a:prstGeom>
          <a:solidFill>
            <a:srgbClr val="9CC2E5"/>
          </a:solidFill>
          <a:ln>
            <a:noFill/>
          </a:ln>
        </p:spPr>
        <p:txBody>
          <a:bodyPr anchorCtr="0" anchor="ctr" bIns="45700" lIns="91425" spcFirstLastPara="1" rIns="91425" wrap="square" tIns="45700">
            <a:noAutofit/>
          </a:bodyPr>
          <a:lstStyle/>
          <a:p>
            <a:pPr indent="0" lvl="0" marL="0" marR="0" rtl="0" algn="just">
              <a:lnSpc>
                <a:spcPct val="90000"/>
              </a:lnSpc>
              <a:spcBef>
                <a:spcPts val="0"/>
              </a:spcBef>
              <a:spcAft>
                <a:spcPts val="0"/>
              </a:spcAft>
              <a:buClr>
                <a:schemeClr val="dk1"/>
              </a:buClr>
              <a:buSzPts val="4400"/>
              <a:buFont typeface="Calibri"/>
              <a:buNone/>
            </a:pPr>
            <a:r>
              <a:rPr b="1" i="0" lang="fr-FR" sz="4400" u="none" cap="none" strike="noStrike">
                <a:solidFill>
                  <a:schemeClr val="dk1"/>
                </a:solidFill>
                <a:latin typeface="Calibri"/>
                <a:ea typeface="Calibri"/>
                <a:cs typeface="Calibri"/>
                <a:sym typeface="Calibri"/>
              </a:rPr>
              <a:t>L’approche genre et le développement</a:t>
            </a:r>
            <a:endParaRPr b="1" i="0" sz="4400" u="none" cap="none" strike="noStrike">
              <a:solidFill>
                <a:schemeClr val="dk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pic>
        <p:nvPicPr>
          <p:cNvPr descr="Logo_AJPD.PNG" id="251" name="Google Shape;251;p18"/>
          <p:cNvPicPr preferRelativeResize="0"/>
          <p:nvPr/>
        </p:nvPicPr>
        <p:blipFill rotWithShape="1">
          <a:blip r:embed="rId3">
            <a:alphaModFix/>
          </a:blip>
          <a:srcRect b="0" l="0" r="0" t="0"/>
          <a:stretch/>
        </p:blipFill>
        <p:spPr>
          <a:xfrm>
            <a:off x="10505698" y="6059434"/>
            <a:ext cx="1446459" cy="798566"/>
          </a:xfrm>
          <a:prstGeom prst="rect">
            <a:avLst/>
          </a:prstGeom>
          <a:noFill/>
          <a:ln>
            <a:noFill/>
          </a:ln>
        </p:spPr>
      </p:pic>
      <p:sp>
        <p:nvSpPr>
          <p:cNvPr id="252" name="Google Shape;252;p18"/>
          <p:cNvSpPr txBox="1"/>
          <p:nvPr/>
        </p:nvSpPr>
        <p:spPr>
          <a:xfrm>
            <a:off x="838200" y="290175"/>
            <a:ext cx="10515600" cy="1163872"/>
          </a:xfrm>
          <a:prstGeom prst="rect">
            <a:avLst/>
          </a:prstGeom>
          <a:solidFill>
            <a:srgbClr val="9CC2E5"/>
          </a:solidFill>
          <a:ln>
            <a:noFill/>
          </a:ln>
        </p:spPr>
        <p:txBody>
          <a:bodyPr anchorCtr="0" anchor="ctr" bIns="45700" lIns="91425" spcFirstLastPara="1" rIns="91425" wrap="square" tIns="45700">
            <a:noAutofit/>
          </a:bodyPr>
          <a:lstStyle/>
          <a:p>
            <a:pPr indent="0" lvl="0" marL="0" marR="0" rtl="0" algn="just">
              <a:lnSpc>
                <a:spcPct val="90000"/>
              </a:lnSpc>
              <a:spcBef>
                <a:spcPts val="0"/>
              </a:spcBef>
              <a:spcAft>
                <a:spcPts val="0"/>
              </a:spcAft>
              <a:buClr>
                <a:schemeClr val="dk1"/>
              </a:buClr>
              <a:buSzPts val="4400"/>
              <a:buFont typeface="Calibri"/>
              <a:buNone/>
            </a:pPr>
            <a:r>
              <a:rPr b="1" i="0" lang="fr-FR" sz="4400" u="none" cap="none" strike="noStrike">
                <a:solidFill>
                  <a:schemeClr val="dk1"/>
                </a:solidFill>
                <a:latin typeface="Calibri"/>
                <a:ea typeface="Calibri"/>
                <a:cs typeface="Calibri"/>
                <a:sym typeface="Calibri"/>
              </a:rPr>
              <a:t>Partage d’expérience de terrain</a:t>
            </a:r>
            <a:r>
              <a:rPr b="1" i="0" lang="fr-FR" sz="4400" u="none" cap="none" strike="noStrike">
                <a:solidFill>
                  <a:schemeClr val="dk1"/>
                </a:solidFill>
                <a:latin typeface="Calibri"/>
                <a:ea typeface="Calibri"/>
                <a:cs typeface="Calibri"/>
                <a:sym typeface="Calibri"/>
              </a:rPr>
              <a:t> d’AJPD-RDC sur l’approche masculinité positive</a:t>
            </a:r>
            <a:endParaRPr b="1" i="0" sz="4400" u="none" cap="none" strike="noStrike">
              <a:solidFill>
                <a:schemeClr val="dk1"/>
              </a:solidFill>
              <a:latin typeface="Calibri"/>
              <a:ea typeface="Calibri"/>
              <a:cs typeface="Calibri"/>
              <a:sym typeface="Calibri"/>
            </a:endParaRPr>
          </a:p>
        </p:txBody>
      </p:sp>
      <p:sp>
        <p:nvSpPr>
          <p:cNvPr id="253" name="Google Shape;253;p18"/>
          <p:cNvSpPr txBox="1"/>
          <p:nvPr>
            <p:ph type="title"/>
          </p:nvPr>
        </p:nvSpPr>
        <p:spPr>
          <a:xfrm>
            <a:off x="838200" y="1404265"/>
            <a:ext cx="10515600" cy="5453735"/>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2100"/>
              <a:buFont typeface="Calibri"/>
              <a:buNone/>
            </a:pPr>
            <a:r>
              <a:rPr b="1" lang="fr-FR" sz="2100"/>
              <a:t>Objectif d</a:t>
            </a:r>
            <a:r>
              <a:rPr b="1" lang="fr-FR" sz="2100">
                <a:latin typeface="Calibri"/>
                <a:ea typeface="Calibri"/>
                <a:cs typeface="Calibri"/>
                <a:sym typeface="Calibri"/>
              </a:rPr>
              <a:t>’AJPD-RDC et de l’approche des masculinités positives en milieu rural : </a:t>
            </a:r>
            <a:br>
              <a:rPr lang="fr-FR" sz="2100">
                <a:latin typeface="Calibri"/>
                <a:ea typeface="Calibri"/>
                <a:cs typeface="Calibri"/>
                <a:sym typeface="Calibri"/>
              </a:rPr>
            </a:br>
            <a:endParaRPr sz="2100"/>
          </a:p>
          <a:p>
            <a:pPr indent="-361950" lvl="0" marL="457200" rtl="0" algn="l">
              <a:lnSpc>
                <a:spcPct val="100000"/>
              </a:lnSpc>
              <a:spcBef>
                <a:spcPts val="0"/>
              </a:spcBef>
              <a:spcAft>
                <a:spcPts val="0"/>
              </a:spcAft>
              <a:buSzPts val="2100"/>
              <a:buFont typeface="Calibri"/>
              <a:buAutoNum type="arabicPeriod"/>
            </a:pPr>
            <a:r>
              <a:rPr b="1" lang="fr-FR" sz="2100"/>
              <a:t>Objectif : </a:t>
            </a:r>
            <a:r>
              <a:rPr lang="fr-FR" sz="2100"/>
              <a:t>augmenter le pouvoir économique des femmes en valorisant les initiatives féminines, renforçant les groupements solidaires féminins pour transformer leurs activités en entreprise rentables et professionnelles</a:t>
            </a:r>
            <a:endParaRPr sz="2100"/>
          </a:p>
          <a:p>
            <a:pPr indent="-361950" lvl="0" marL="457200" rtl="0" algn="l">
              <a:lnSpc>
                <a:spcPct val="100000"/>
              </a:lnSpc>
              <a:spcBef>
                <a:spcPts val="0"/>
              </a:spcBef>
              <a:spcAft>
                <a:spcPts val="0"/>
              </a:spcAft>
              <a:buSzPts val="2100"/>
              <a:buFont typeface="Calibri"/>
              <a:buAutoNum type="arabicPeriod"/>
            </a:pPr>
            <a:r>
              <a:rPr b="1" lang="fr-FR" sz="2100"/>
              <a:t>Approche</a:t>
            </a:r>
            <a:r>
              <a:rPr lang="fr-FR" sz="2100"/>
              <a:t> : Favorise l'égalité entre les sexes par le renforcement de la capacité d'action des femmes et la collaboration des hommes. Sensibilisation communautaire essentielle pour créer un environnement favorable à l'égalité au travail et en famille</a:t>
            </a:r>
            <a:br>
              <a:rPr lang="fr-FR" sz="2100">
                <a:latin typeface="Calibri"/>
                <a:ea typeface="Calibri"/>
                <a:cs typeface="Calibri"/>
                <a:sym typeface="Calibri"/>
              </a:rPr>
            </a:br>
            <a:br>
              <a:rPr lang="fr-FR" sz="2100">
                <a:latin typeface="Calibri"/>
                <a:ea typeface="Calibri"/>
                <a:cs typeface="Calibri"/>
                <a:sym typeface="Calibri"/>
              </a:rPr>
            </a:br>
            <a:r>
              <a:rPr lang="fr-FR" sz="2100">
                <a:latin typeface="Calibri"/>
                <a:ea typeface="Calibri"/>
                <a:cs typeface="Calibri"/>
                <a:sym typeface="Calibri"/>
              </a:rPr>
              <a:t>Bien que cette stratégie cible plus particulièrement les femmes</a:t>
            </a:r>
            <a:r>
              <a:rPr lang="fr-FR" sz="2100"/>
              <a:t>, </a:t>
            </a:r>
            <a:r>
              <a:rPr lang="fr-FR" sz="2100">
                <a:latin typeface="Calibri"/>
                <a:ea typeface="Calibri"/>
                <a:cs typeface="Calibri"/>
                <a:sym typeface="Calibri"/>
              </a:rPr>
              <a:t>un travail de sensibilisation auprès de la communauté est primordia</a:t>
            </a:r>
            <a:r>
              <a:rPr lang="fr-FR" sz="2100"/>
              <a:t>l. L’</a:t>
            </a:r>
            <a:r>
              <a:rPr lang="fr-FR" sz="2100">
                <a:latin typeface="Calibri"/>
                <a:ea typeface="Calibri"/>
                <a:cs typeface="Calibri"/>
                <a:sym typeface="Calibri"/>
              </a:rPr>
              <a:t>environnement de travail et familial des femmes doit aussi être favorable à l’égalité entre les femmes et les hommes</a:t>
            </a:r>
            <a:r>
              <a:rPr lang="fr-FR" sz="2100">
                <a:latin typeface="Calibri"/>
                <a:ea typeface="Calibri"/>
                <a:cs typeface="Calibri"/>
                <a:sym typeface="Calibri"/>
              </a:rPr>
              <a:t>.</a:t>
            </a:r>
            <a:endParaRPr sz="2100">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19"/>
          <p:cNvSpPr txBox="1"/>
          <p:nvPr>
            <p:ph type="title"/>
          </p:nvPr>
        </p:nvSpPr>
        <p:spPr>
          <a:xfrm>
            <a:off x="838200" y="2263514"/>
            <a:ext cx="10515600" cy="4041975"/>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chemeClr val="dk1"/>
              </a:buClr>
              <a:buSzPct val="100000"/>
              <a:buFont typeface="Calibri"/>
              <a:buNone/>
            </a:pPr>
            <a:r>
              <a:t/>
            </a:r>
            <a:endParaRPr sz="2000"/>
          </a:p>
          <a:p>
            <a:pPr indent="0" lvl="0" marL="0" rtl="0" algn="l">
              <a:lnSpc>
                <a:spcPct val="100000"/>
              </a:lnSpc>
              <a:spcBef>
                <a:spcPts val="0"/>
              </a:spcBef>
              <a:spcAft>
                <a:spcPts val="0"/>
              </a:spcAft>
              <a:buClr>
                <a:schemeClr val="dk1"/>
              </a:buClr>
              <a:buSzPct val="100000"/>
              <a:buFont typeface="Calibri"/>
              <a:buNone/>
            </a:pPr>
            <a:r>
              <a:t/>
            </a:r>
            <a:endParaRPr sz="2000"/>
          </a:p>
          <a:p>
            <a:pPr indent="-342900" lvl="0" marL="457200" rtl="0" algn="l">
              <a:lnSpc>
                <a:spcPct val="100000"/>
              </a:lnSpc>
              <a:spcBef>
                <a:spcPts val="0"/>
              </a:spcBef>
              <a:spcAft>
                <a:spcPts val="0"/>
              </a:spcAft>
              <a:buSzPct val="100000"/>
              <a:buChar char="●"/>
            </a:pPr>
            <a:r>
              <a:rPr b="1" lang="fr-FR" sz="2000"/>
              <a:t>Projet Kabare, Sud-Kivu</a:t>
            </a:r>
            <a:r>
              <a:rPr lang="fr-FR" sz="2000"/>
              <a:t> : Promouvoir l’autonomie des femmes vulnérables par une approche de </a:t>
            </a:r>
            <a:r>
              <a:rPr b="1" lang="fr-FR" sz="2000"/>
              <a:t>masculinité positive</a:t>
            </a:r>
            <a:r>
              <a:rPr lang="fr-FR" sz="2000"/>
              <a:t> pour </a:t>
            </a:r>
            <a:r>
              <a:rPr lang="fr-FR" sz="2000"/>
              <a:t>favoriser un environnement familial et communautaire ouvert à l’autonomisation économique des femmes. </a:t>
            </a:r>
            <a:endParaRPr sz="2000"/>
          </a:p>
          <a:p>
            <a:pPr indent="-342900" lvl="0" marL="457200" rtl="0" algn="l">
              <a:lnSpc>
                <a:spcPct val="100000"/>
              </a:lnSpc>
              <a:spcBef>
                <a:spcPts val="0"/>
              </a:spcBef>
              <a:spcAft>
                <a:spcPts val="0"/>
              </a:spcAft>
              <a:buSzPct val="100000"/>
              <a:buChar char="●"/>
            </a:pPr>
            <a:r>
              <a:rPr lang="fr-FR" sz="2000"/>
              <a:t>L’implication des hommes est cruciale pour créer un environnement favorable</a:t>
            </a:r>
            <a:endParaRPr sz="2000"/>
          </a:p>
          <a:p>
            <a:pPr indent="-342900" lvl="0" marL="457200" rtl="0" algn="l">
              <a:lnSpc>
                <a:spcPct val="100000"/>
              </a:lnSpc>
              <a:spcBef>
                <a:spcPts val="0"/>
              </a:spcBef>
              <a:spcAft>
                <a:spcPts val="0"/>
              </a:spcAft>
              <a:buSzPct val="100000"/>
              <a:buChar char="●"/>
            </a:pPr>
            <a:r>
              <a:rPr b="1" lang="fr-FR" sz="2000"/>
              <a:t>C</a:t>
            </a:r>
            <a:r>
              <a:rPr b="1" lang="fr-FR" sz="2000">
                <a:latin typeface="Calibri"/>
                <a:ea typeface="Calibri"/>
                <a:cs typeface="Calibri"/>
                <a:sym typeface="Calibri"/>
              </a:rPr>
              <a:t>apitalisation de cette expérience </a:t>
            </a:r>
            <a:r>
              <a:rPr lang="fr-FR" sz="2000"/>
              <a:t>: </a:t>
            </a:r>
            <a:r>
              <a:rPr lang="fr-FR" sz="2000">
                <a:latin typeface="Calibri"/>
                <a:ea typeface="Calibri"/>
                <a:cs typeface="Calibri"/>
                <a:sym typeface="Calibri"/>
              </a:rPr>
              <a:t>AJPD-RDC cherche à produire le modèle de la</a:t>
            </a:r>
            <a:r>
              <a:rPr lang="fr-FR" sz="2000"/>
              <a:t> masculinité positive </a:t>
            </a:r>
            <a:r>
              <a:rPr lang="fr-FR" sz="2000">
                <a:latin typeface="Calibri"/>
                <a:ea typeface="Calibri"/>
                <a:cs typeface="Calibri"/>
                <a:sym typeface="Calibri"/>
              </a:rPr>
              <a:t>œuvre à travers l’approche de la masculinité positive </a:t>
            </a:r>
            <a:r>
              <a:rPr lang="fr-FR" sz="2000"/>
              <a:t>pour diffuser les apprentissages acquis</a:t>
            </a:r>
            <a:endParaRPr sz="2000"/>
          </a:p>
          <a:p>
            <a:pPr indent="0" lvl="0" marL="457200" rtl="0" algn="l">
              <a:lnSpc>
                <a:spcPct val="100000"/>
              </a:lnSpc>
              <a:spcBef>
                <a:spcPts val="0"/>
              </a:spcBef>
              <a:spcAft>
                <a:spcPts val="0"/>
              </a:spcAft>
              <a:buNone/>
            </a:pPr>
            <a:r>
              <a:t/>
            </a:r>
            <a:endParaRPr sz="2000"/>
          </a:p>
          <a:p>
            <a:pPr indent="0" lvl="0" marL="0" rtl="0" algn="l">
              <a:lnSpc>
                <a:spcPct val="100000"/>
              </a:lnSpc>
              <a:spcBef>
                <a:spcPts val="0"/>
              </a:spcBef>
              <a:spcAft>
                <a:spcPts val="0"/>
              </a:spcAft>
              <a:buNone/>
            </a:pPr>
            <a:r>
              <a:rPr b="1" lang="fr-FR" sz="2000"/>
              <a:t>Défi de la promotion de la masculinité positive</a:t>
            </a:r>
            <a:endParaRPr b="1" sz="2000"/>
          </a:p>
          <a:p>
            <a:pPr indent="0" lvl="0" marL="0" rtl="0" algn="l">
              <a:lnSpc>
                <a:spcPct val="100000"/>
              </a:lnSpc>
              <a:spcBef>
                <a:spcPts val="0"/>
              </a:spcBef>
              <a:spcAft>
                <a:spcPts val="0"/>
              </a:spcAft>
              <a:buNone/>
            </a:pPr>
            <a:r>
              <a:t/>
            </a:r>
            <a:endParaRPr b="1" sz="2000"/>
          </a:p>
          <a:p>
            <a:pPr indent="0" lvl="0" marL="0" rtl="0" algn="l">
              <a:lnSpc>
                <a:spcPct val="100000"/>
              </a:lnSpc>
              <a:spcBef>
                <a:spcPts val="0"/>
              </a:spcBef>
              <a:spcAft>
                <a:spcPts val="0"/>
              </a:spcAft>
              <a:buNone/>
            </a:pPr>
            <a:r>
              <a:rPr b="1" lang="fr-FR" sz="2000"/>
              <a:t>Définition de la problématique : </a:t>
            </a:r>
            <a:endParaRPr b="1" sz="2000"/>
          </a:p>
          <a:p>
            <a:pPr indent="-342900" lvl="0" marL="457200" rtl="0" algn="l">
              <a:lnSpc>
                <a:spcPct val="100000"/>
              </a:lnSpc>
              <a:spcBef>
                <a:spcPts val="0"/>
              </a:spcBef>
              <a:spcAft>
                <a:spcPts val="0"/>
              </a:spcAft>
              <a:buSzPct val="100000"/>
              <a:buChar char="●"/>
            </a:pPr>
            <a:r>
              <a:rPr b="1" lang="fr-FR" sz="2000"/>
              <a:t>Le patriarcat </a:t>
            </a:r>
            <a:r>
              <a:rPr lang="fr-FR" sz="2000"/>
              <a:t>: organisation sociale et juridique fondée sur la détention de l’autorité par les hommes → persiste dans les zones rurales où  AJPD-RDC opère. . </a:t>
            </a:r>
            <a:endParaRPr sz="2000"/>
          </a:p>
          <a:p>
            <a:pPr indent="-342900" lvl="0" marL="457200" rtl="0" algn="l">
              <a:lnSpc>
                <a:spcPct val="100000"/>
              </a:lnSpc>
              <a:spcBef>
                <a:spcPts val="0"/>
              </a:spcBef>
              <a:spcAft>
                <a:spcPts val="0"/>
              </a:spcAft>
              <a:buSzPct val="100000"/>
              <a:buChar char="●"/>
            </a:pPr>
            <a:r>
              <a:rPr lang="fr-FR" sz="2000"/>
              <a:t>Les hommes ont des rôles traditionnels définis, ouvrant la porte à des abus envers les femmes.</a:t>
            </a:r>
            <a:endParaRPr sz="2000"/>
          </a:p>
          <a:p>
            <a:pPr indent="0" lvl="0" marL="0" rtl="0" algn="l">
              <a:lnSpc>
                <a:spcPct val="100000"/>
              </a:lnSpc>
              <a:spcBef>
                <a:spcPts val="0"/>
              </a:spcBef>
              <a:spcAft>
                <a:spcPts val="0"/>
              </a:spcAft>
              <a:buNone/>
            </a:pPr>
            <a:r>
              <a:rPr lang="fr-FR" sz="2000"/>
              <a:t>Objectif d’AJPD-RDC : Promouvoir la participation pleine des femmes au développement pour un développement solidaire, équitable et participatif</a:t>
            </a:r>
            <a:br>
              <a:rPr lang="fr-FR" sz="2000">
                <a:latin typeface="Calibri"/>
                <a:ea typeface="Calibri"/>
                <a:cs typeface="Calibri"/>
                <a:sym typeface="Calibri"/>
              </a:rPr>
            </a:br>
            <a:endParaRPr sz="2000">
              <a:latin typeface="Calibri"/>
              <a:ea typeface="Calibri"/>
              <a:cs typeface="Calibri"/>
              <a:sym typeface="Calibri"/>
            </a:endParaRPr>
          </a:p>
        </p:txBody>
      </p:sp>
      <p:pic>
        <p:nvPicPr>
          <p:cNvPr descr="Logo_AJPD.PNG" id="259" name="Google Shape;259;p19"/>
          <p:cNvPicPr preferRelativeResize="0"/>
          <p:nvPr/>
        </p:nvPicPr>
        <p:blipFill rotWithShape="1">
          <a:blip r:embed="rId3">
            <a:alphaModFix/>
          </a:blip>
          <a:srcRect b="0" l="0" r="0" t="0"/>
          <a:stretch/>
        </p:blipFill>
        <p:spPr>
          <a:xfrm>
            <a:off x="10505698" y="6059434"/>
            <a:ext cx="1446459" cy="798566"/>
          </a:xfrm>
          <a:prstGeom prst="rect">
            <a:avLst/>
          </a:prstGeom>
          <a:noFill/>
          <a:ln>
            <a:noFill/>
          </a:ln>
        </p:spPr>
      </p:pic>
      <p:sp>
        <p:nvSpPr>
          <p:cNvPr id="260" name="Google Shape;260;p19"/>
          <p:cNvSpPr txBox="1"/>
          <p:nvPr/>
        </p:nvSpPr>
        <p:spPr>
          <a:xfrm>
            <a:off x="838200" y="455067"/>
            <a:ext cx="10515600" cy="1238822"/>
          </a:xfrm>
          <a:prstGeom prst="rect">
            <a:avLst/>
          </a:prstGeom>
          <a:solidFill>
            <a:srgbClr val="9CC2E5"/>
          </a:solidFill>
          <a:ln>
            <a:noFill/>
          </a:ln>
        </p:spPr>
        <p:txBody>
          <a:bodyPr anchorCtr="0" anchor="ctr" bIns="45700" lIns="91425" spcFirstLastPara="1" rIns="91425" wrap="square" tIns="45700">
            <a:noAutofit/>
          </a:bodyPr>
          <a:lstStyle/>
          <a:p>
            <a:pPr indent="0" lvl="0" marL="0" marR="0" rtl="0" algn="just">
              <a:lnSpc>
                <a:spcPct val="90000"/>
              </a:lnSpc>
              <a:spcBef>
                <a:spcPts val="0"/>
              </a:spcBef>
              <a:spcAft>
                <a:spcPts val="0"/>
              </a:spcAft>
              <a:buClr>
                <a:schemeClr val="dk1"/>
              </a:buClr>
              <a:buSzPts val="4400"/>
              <a:buFont typeface="Calibri"/>
              <a:buNone/>
            </a:pPr>
            <a:r>
              <a:rPr b="1" i="0" lang="fr-FR" sz="4400" u="none" cap="none" strike="noStrike">
                <a:solidFill>
                  <a:schemeClr val="dk1"/>
                </a:solidFill>
                <a:latin typeface="Calibri"/>
                <a:ea typeface="Calibri"/>
                <a:cs typeface="Calibri"/>
                <a:sym typeface="Calibri"/>
              </a:rPr>
              <a:t>Partage d’expérience de terrain</a:t>
            </a:r>
            <a:r>
              <a:rPr b="1" i="0" lang="fr-FR" sz="4400" u="none" cap="none" strike="noStrike">
                <a:solidFill>
                  <a:schemeClr val="dk1"/>
                </a:solidFill>
                <a:latin typeface="Calibri"/>
                <a:ea typeface="Calibri"/>
                <a:cs typeface="Calibri"/>
                <a:sym typeface="Calibri"/>
              </a:rPr>
              <a:t> d’AJPD-RDC sur l’approche masculinité positive</a:t>
            </a:r>
            <a:endParaRPr b="1" i="0" sz="4400" u="none" cap="none" strike="noStrike">
              <a:solidFill>
                <a:schemeClr val="dk1"/>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21"/>
          <p:cNvSpPr txBox="1"/>
          <p:nvPr>
            <p:ph type="title"/>
          </p:nvPr>
        </p:nvSpPr>
        <p:spPr>
          <a:xfrm>
            <a:off x="838200" y="1633927"/>
            <a:ext cx="10515600" cy="4807815"/>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2000"/>
              <a:buFont typeface="Calibri"/>
              <a:buNone/>
            </a:pPr>
            <a:r>
              <a:rPr b="1" lang="fr-FR" sz="2000"/>
              <a:t>La pratique </a:t>
            </a:r>
            <a:r>
              <a:rPr b="1" lang="fr-FR" sz="2000"/>
              <a:t>actuelle d’</a:t>
            </a:r>
            <a:r>
              <a:rPr b="1" lang="fr-FR" sz="2000"/>
              <a:t>AJPD-RDC </a:t>
            </a:r>
            <a:r>
              <a:rPr b="1" lang="fr-FR" sz="2000"/>
              <a:t>:</a:t>
            </a:r>
            <a:endParaRPr b="1" sz="2000"/>
          </a:p>
          <a:p>
            <a:pPr indent="0" lvl="0" marL="0" rtl="0" algn="l">
              <a:lnSpc>
                <a:spcPct val="100000"/>
              </a:lnSpc>
              <a:spcBef>
                <a:spcPts val="0"/>
              </a:spcBef>
              <a:spcAft>
                <a:spcPts val="0"/>
              </a:spcAft>
              <a:buClr>
                <a:schemeClr val="dk1"/>
              </a:buClr>
              <a:buSzPts val="2000"/>
              <a:buFont typeface="Calibri"/>
              <a:buNone/>
            </a:pPr>
            <a:r>
              <a:rPr lang="fr-FR" sz="2000"/>
              <a:t> </a:t>
            </a:r>
            <a:endParaRPr sz="2000"/>
          </a:p>
          <a:p>
            <a:pPr indent="-355600" lvl="0" marL="457200" rtl="0" algn="l">
              <a:lnSpc>
                <a:spcPct val="100000"/>
              </a:lnSpc>
              <a:spcBef>
                <a:spcPts val="0"/>
              </a:spcBef>
              <a:spcAft>
                <a:spcPts val="0"/>
              </a:spcAft>
              <a:buSzPts val="2000"/>
              <a:buAutoNum type="arabicPeriod"/>
            </a:pPr>
            <a:r>
              <a:rPr lang="fr-FR" sz="2000"/>
              <a:t>Priorité à </a:t>
            </a:r>
            <a:r>
              <a:rPr lang="fr-FR" sz="2000">
                <a:latin typeface="Calibri"/>
                <a:ea typeface="Calibri"/>
                <a:cs typeface="Calibri"/>
                <a:sym typeface="Calibri"/>
              </a:rPr>
              <a:t>l’égalité entre les femmes</a:t>
            </a:r>
            <a:r>
              <a:rPr lang="fr-FR" sz="2000"/>
              <a:t>-</a:t>
            </a:r>
            <a:r>
              <a:rPr lang="fr-FR" sz="2000">
                <a:latin typeface="Calibri"/>
                <a:ea typeface="Calibri"/>
                <a:cs typeface="Calibri"/>
                <a:sym typeface="Calibri"/>
              </a:rPr>
              <a:t>hommes,  renforcement de la place des femmes dans la prise de décisions et l’autonomisation économique des femmes.</a:t>
            </a:r>
            <a:endParaRPr sz="2000"/>
          </a:p>
          <a:p>
            <a:pPr indent="-355600" lvl="0" marL="457200" rtl="0" algn="l">
              <a:lnSpc>
                <a:spcPct val="100000"/>
              </a:lnSpc>
              <a:spcBef>
                <a:spcPts val="0"/>
              </a:spcBef>
              <a:spcAft>
                <a:spcPts val="0"/>
              </a:spcAft>
              <a:buSzPts val="2000"/>
              <a:buAutoNum type="arabicPeriod"/>
            </a:pPr>
            <a:r>
              <a:rPr lang="fr-FR" sz="2000"/>
              <a:t>Stratégie d’égalité femmes-hommes axée sur </a:t>
            </a:r>
            <a:r>
              <a:rPr lang="fr-FR" sz="2000">
                <a:latin typeface="Calibri"/>
                <a:ea typeface="Calibri"/>
                <a:cs typeface="Calibri"/>
                <a:sym typeface="Calibri"/>
              </a:rPr>
              <a:t>l’environnement familial et communautaire</a:t>
            </a:r>
            <a:endParaRPr sz="2000"/>
          </a:p>
          <a:p>
            <a:pPr indent="-355600" lvl="0" marL="457200" rtl="0" algn="l">
              <a:lnSpc>
                <a:spcPct val="100000"/>
              </a:lnSpc>
              <a:spcBef>
                <a:spcPts val="0"/>
              </a:spcBef>
              <a:spcAft>
                <a:spcPts val="0"/>
              </a:spcAft>
              <a:buSzPts val="2000"/>
              <a:buAutoNum type="arabicPeriod"/>
            </a:pPr>
            <a:r>
              <a:rPr lang="fr-FR" sz="2000"/>
              <a:t>R</a:t>
            </a:r>
            <a:r>
              <a:rPr lang="fr-FR" sz="2000">
                <a:latin typeface="Calibri"/>
                <a:ea typeface="Calibri"/>
                <a:cs typeface="Calibri"/>
                <a:sym typeface="Calibri"/>
              </a:rPr>
              <a:t>enforcement des capacités des membres de la communauté et autorités coutumières</a:t>
            </a:r>
            <a:r>
              <a:rPr lang="fr-FR" sz="2000"/>
              <a:t> pour le développement tout au long </a:t>
            </a:r>
            <a:r>
              <a:rPr lang="fr-FR" sz="2000">
                <a:latin typeface="Calibri"/>
                <a:ea typeface="Calibri"/>
                <a:cs typeface="Calibri"/>
                <a:sym typeface="Calibri"/>
              </a:rPr>
              <a:t>du projet.</a:t>
            </a:r>
            <a:endParaRPr sz="2000">
              <a:latin typeface="Calibri"/>
              <a:ea typeface="Calibri"/>
              <a:cs typeface="Calibri"/>
              <a:sym typeface="Calibri"/>
            </a:endParaRPr>
          </a:p>
          <a:p>
            <a:pPr indent="0" lvl="0" marL="457200" rtl="0" algn="l">
              <a:lnSpc>
                <a:spcPct val="100000"/>
              </a:lnSpc>
              <a:spcBef>
                <a:spcPts val="0"/>
              </a:spcBef>
              <a:spcAft>
                <a:spcPts val="0"/>
              </a:spcAft>
              <a:buNone/>
            </a:pPr>
            <a:br>
              <a:rPr lang="fr-FR" sz="2000">
                <a:latin typeface="Calibri"/>
                <a:ea typeface="Calibri"/>
                <a:cs typeface="Calibri"/>
                <a:sym typeface="Calibri"/>
              </a:rPr>
            </a:br>
            <a:r>
              <a:rPr lang="fr-FR" sz="2000"/>
              <a:t>L’influence du milieu familial et communautaire sur le pouvoir économique des femmes avec des normes de genre entravant souvent à leur économie.</a:t>
            </a:r>
            <a:br>
              <a:rPr lang="fr-FR" sz="2000">
                <a:latin typeface="Calibri"/>
                <a:ea typeface="Calibri"/>
                <a:cs typeface="Calibri"/>
                <a:sym typeface="Calibri"/>
              </a:rPr>
            </a:br>
            <a:endParaRPr sz="2000">
              <a:latin typeface="Calibri"/>
              <a:ea typeface="Calibri"/>
              <a:cs typeface="Calibri"/>
              <a:sym typeface="Calibri"/>
            </a:endParaRPr>
          </a:p>
        </p:txBody>
      </p:sp>
      <p:pic>
        <p:nvPicPr>
          <p:cNvPr descr="Logo_AJPD.PNG" id="266" name="Google Shape;266;p21"/>
          <p:cNvPicPr preferRelativeResize="0"/>
          <p:nvPr/>
        </p:nvPicPr>
        <p:blipFill rotWithShape="1">
          <a:blip r:embed="rId3">
            <a:alphaModFix/>
          </a:blip>
          <a:srcRect b="0" l="0" r="0" t="0"/>
          <a:stretch/>
        </p:blipFill>
        <p:spPr>
          <a:xfrm>
            <a:off x="10505698" y="6059434"/>
            <a:ext cx="1446459" cy="798566"/>
          </a:xfrm>
          <a:prstGeom prst="rect">
            <a:avLst/>
          </a:prstGeom>
          <a:noFill/>
          <a:ln>
            <a:noFill/>
          </a:ln>
        </p:spPr>
      </p:pic>
      <p:sp>
        <p:nvSpPr>
          <p:cNvPr id="267" name="Google Shape;267;p21"/>
          <p:cNvSpPr txBox="1"/>
          <p:nvPr/>
        </p:nvSpPr>
        <p:spPr>
          <a:xfrm>
            <a:off x="838200" y="290175"/>
            <a:ext cx="10515600" cy="1163872"/>
          </a:xfrm>
          <a:prstGeom prst="rect">
            <a:avLst/>
          </a:prstGeom>
          <a:solidFill>
            <a:srgbClr val="9CC2E5"/>
          </a:solidFill>
          <a:ln>
            <a:noFill/>
          </a:ln>
        </p:spPr>
        <p:txBody>
          <a:bodyPr anchorCtr="0" anchor="ctr" bIns="45700" lIns="91425" spcFirstLastPara="1" rIns="91425" wrap="square" tIns="45700">
            <a:noAutofit/>
          </a:bodyPr>
          <a:lstStyle/>
          <a:p>
            <a:pPr indent="0" lvl="0" marL="0" marR="0" rtl="0" algn="just">
              <a:lnSpc>
                <a:spcPct val="90000"/>
              </a:lnSpc>
              <a:spcBef>
                <a:spcPts val="0"/>
              </a:spcBef>
              <a:spcAft>
                <a:spcPts val="0"/>
              </a:spcAft>
              <a:buClr>
                <a:schemeClr val="dk1"/>
              </a:buClr>
              <a:buSzPts val="4400"/>
              <a:buFont typeface="Calibri"/>
              <a:buNone/>
            </a:pPr>
            <a:r>
              <a:rPr b="1" i="0" lang="fr-FR" sz="4400" u="none" cap="none" strike="noStrike">
                <a:solidFill>
                  <a:schemeClr val="dk1"/>
                </a:solidFill>
                <a:latin typeface="Calibri"/>
                <a:ea typeface="Calibri"/>
                <a:cs typeface="Calibri"/>
                <a:sym typeface="Calibri"/>
              </a:rPr>
              <a:t>Partage d’expérience de terrain</a:t>
            </a:r>
            <a:r>
              <a:rPr b="1" i="0" lang="fr-FR" sz="4400" u="none" cap="none" strike="noStrike">
                <a:solidFill>
                  <a:schemeClr val="dk1"/>
                </a:solidFill>
                <a:latin typeface="Calibri"/>
                <a:ea typeface="Calibri"/>
                <a:cs typeface="Calibri"/>
                <a:sym typeface="Calibri"/>
              </a:rPr>
              <a:t> d’AJPD-RDC sur l’approche masculinité positive</a:t>
            </a:r>
            <a:endParaRPr b="1" i="0" sz="4400" u="none" cap="none" strike="noStrike">
              <a:solidFill>
                <a:schemeClr val="dk1"/>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22"/>
          <p:cNvSpPr txBox="1"/>
          <p:nvPr>
            <p:ph type="title"/>
          </p:nvPr>
        </p:nvSpPr>
        <p:spPr>
          <a:xfrm>
            <a:off x="838200" y="2368445"/>
            <a:ext cx="10515600" cy="3964115"/>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None/>
            </a:pPr>
            <a:r>
              <a:rPr lang="fr-FR" sz="2000">
                <a:latin typeface="Calibri"/>
                <a:ea typeface="Calibri"/>
                <a:cs typeface="Calibri"/>
                <a:sym typeface="Calibri"/>
              </a:rPr>
              <a:t>AJPD-RDC </a:t>
            </a:r>
            <a:r>
              <a:rPr lang="fr-FR" sz="2000"/>
              <a:t>travaille avec </a:t>
            </a:r>
            <a:r>
              <a:rPr lang="fr-FR" sz="2000">
                <a:latin typeface="Calibri"/>
                <a:ea typeface="Calibri"/>
                <a:cs typeface="Calibri"/>
                <a:sym typeface="Calibri"/>
              </a:rPr>
              <a:t>des maris des femmes membres des GSF et </a:t>
            </a:r>
            <a:r>
              <a:rPr lang="fr-FR" sz="2000"/>
              <a:t>l</a:t>
            </a:r>
            <a:r>
              <a:rPr lang="fr-FR" sz="2000">
                <a:latin typeface="Calibri"/>
                <a:ea typeface="Calibri"/>
                <a:cs typeface="Calibri"/>
                <a:sym typeface="Calibri"/>
              </a:rPr>
              <a:t>es hommes de la communauté</a:t>
            </a:r>
            <a:r>
              <a:rPr lang="fr-FR" sz="2000"/>
              <a:t> pour les rallier à la cause de l’autonomisation économique </a:t>
            </a:r>
            <a:endParaRPr sz="2000"/>
          </a:p>
          <a:p>
            <a:pPr indent="0" lvl="0" marL="0" rtl="0" algn="l">
              <a:lnSpc>
                <a:spcPct val="100000"/>
              </a:lnSpc>
              <a:spcBef>
                <a:spcPts val="0"/>
              </a:spcBef>
              <a:spcAft>
                <a:spcPts val="0"/>
              </a:spcAft>
              <a:buNone/>
            </a:pPr>
            <a:r>
              <a:t/>
            </a:r>
            <a:endParaRPr sz="2000"/>
          </a:p>
          <a:p>
            <a:pPr indent="-342900" lvl="0" marL="457200" rtl="0" algn="l">
              <a:lnSpc>
                <a:spcPct val="100000"/>
              </a:lnSpc>
              <a:spcBef>
                <a:spcPts val="0"/>
              </a:spcBef>
              <a:spcAft>
                <a:spcPts val="0"/>
              </a:spcAft>
              <a:buSzPct val="100000"/>
              <a:buChar char="●"/>
            </a:pPr>
            <a:r>
              <a:rPr b="1" lang="fr-FR" sz="2000">
                <a:latin typeface="Calibri"/>
                <a:ea typeface="Calibri"/>
                <a:cs typeface="Calibri"/>
                <a:sym typeface="Calibri"/>
              </a:rPr>
              <a:t>Stratégie d’intervention et actions menées : </a:t>
            </a:r>
            <a:r>
              <a:rPr lang="fr-FR" sz="2000"/>
              <a:t>promouvoir les </a:t>
            </a:r>
            <a:r>
              <a:rPr lang="fr-FR" sz="2000">
                <a:latin typeface="Calibri"/>
                <a:ea typeface="Calibri"/>
                <a:cs typeface="Calibri"/>
                <a:sym typeface="Calibri"/>
              </a:rPr>
              <a:t>masculinités positives </a:t>
            </a:r>
            <a:r>
              <a:rPr lang="fr-FR" sz="2000"/>
              <a:t>pour un environnement </a:t>
            </a:r>
            <a:r>
              <a:rPr lang="fr-FR" sz="2000">
                <a:latin typeface="Calibri"/>
                <a:ea typeface="Calibri"/>
                <a:cs typeface="Calibri"/>
                <a:sym typeface="Calibri"/>
              </a:rPr>
              <a:t>favorables au renforcement du pouvoir économique des femmes rurales. </a:t>
            </a:r>
            <a:endParaRPr sz="2000">
              <a:latin typeface="Calibri"/>
              <a:ea typeface="Calibri"/>
              <a:cs typeface="Calibri"/>
              <a:sym typeface="Calibri"/>
            </a:endParaRPr>
          </a:p>
          <a:p>
            <a:pPr indent="-342900" lvl="0" marL="457200" rtl="0" algn="l">
              <a:lnSpc>
                <a:spcPct val="100000"/>
              </a:lnSpc>
              <a:spcBef>
                <a:spcPts val="0"/>
              </a:spcBef>
              <a:spcAft>
                <a:spcPts val="0"/>
              </a:spcAft>
              <a:buSzPct val="100000"/>
              <a:buChar char="●"/>
            </a:pPr>
            <a:r>
              <a:rPr b="1" lang="fr-FR" sz="2000"/>
              <a:t>Actions</a:t>
            </a:r>
            <a:r>
              <a:rPr lang="fr-FR" sz="2000"/>
              <a:t> : </a:t>
            </a:r>
            <a:r>
              <a:rPr lang="fr-FR" sz="2000">
                <a:latin typeface="Calibri"/>
                <a:ea typeface="Calibri"/>
                <a:cs typeface="Calibri"/>
                <a:sym typeface="Calibri"/>
              </a:rPr>
              <a:t>inform</a:t>
            </a:r>
            <a:r>
              <a:rPr lang="fr-FR" sz="2000"/>
              <a:t>er, sensibiliser l</a:t>
            </a:r>
            <a:r>
              <a:rPr lang="fr-FR" sz="2000">
                <a:latin typeface="Calibri"/>
                <a:ea typeface="Calibri"/>
                <a:cs typeface="Calibri"/>
                <a:sym typeface="Calibri"/>
              </a:rPr>
              <a:t>es groupes cibles</a:t>
            </a:r>
            <a:r>
              <a:rPr lang="fr-FR" sz="2000"/>
              <a:t> et renforcer </a:t>
            </a:r>
            <a:r>
              <a:rPr lang="fr-FR" sz="2000">
                <a:latin typeface="Calibri"/>
                <a:ea typeface="Calibri"/>
                <a:cs typeface="Calibri"/>
                <a:sym typeface="Calibri"/>
              </a:rPr>
              <a:t>les compétences de leaders locaux (hommes et femmes</a:t>
            </a:r>
            <a:r>
              <a:rPr lang="fr-FR" sz="2000"/>
              <a:t>),</a:t>
            </a:r>
            <a:r>
              <a:rPr lang="fr-FR" sz="2000">
                <a:latin typeface="Calibri"/>
                <a:ea typeface="Calibri"/>
                <a:cs typeface="Calibri"/>
                <a:sym typeface="Calibri"/>
              </a:rPr>
              <a:t> autorités coutumières et des maris des femmes membres des GSF accompagné par AJPD-RDC sur cette approche</a:t>
            </a:r>
            <a:endParaRPr sz="2000">
              <a:latin typeface="Calibri"/>
              <a:ea typeface="Calibri"/>
              <a:cs typeface="Calibri"/>
              <a:sym typeface="Calibri"/>
            </a:endParaRPr>
          </a:p>
          <a:p>
            <a:pPr indent="-342900" lvl="0" marL="457200" rtl="0" algn="l">
              <a:lnSpc>
                <a:spcPct val="100000"/>
              </a:lnSpc>
              <a:spcBef>
                <a:spcPts val="0"/>
              </a:spcBef>
              <a:spcAft>
                <a:spcPts val="0"/>
              </a:spcAft>
              <a:buSzPct val="100000"/>
              <a:buChar char="●"/>
            </a:pPr>
            <a:r>
              <a:rPr b="1" lang="fr-FR" sz="2000"/>
              <a:t>Attentes</a:t>
            </a:r>
            <a:r>
              <a:rPr lang="fr-FR" sz="2000"/>
              <a:t> : </a:t>
            </a:r>
            <a:endParaRPr sz="2000"/>
          </a:p>
          <a:p>
            <a:pPr indent="-342900" lvl="0" marL="457200" rtl="0" algn="l">
              <a:lnSpc>
                <a:spcPct val="100000"/>
              </a:lnSpc>
              <a:spcBef>
                <a:spcPts val="0"/>
              </a:spcBef>
              <a:spcAft>
                <a:spcPts val="0"/>
              </a:spcAft>
              <a:buSzPct val="100000"/>
              <a:buAutoNum type="arabicPeriod"/>
            </a:pPr>
            <a:r>
              <a:rPr lang="fr-FR" sz="2000"/>
              <a:t>Renforcer les capacités des communautés sur l’autonomisation économique des femmes  rurales et le rôle des hommes</a:t>
            </a:r>
            <a:endParaRPr sz="2000"/>
          </a:p>
          <a:p>
            <a:pPr indent="-342900" lvl="0" marL="457200" rtl="0" algn="l">
              <a:lnSpc>
                <a:spcPct val="100000"/>
              </a:lnSpc>
              <a:spcBef>
                <a:spcPts val="0"/>
              </a:spcBef>
              <a:spcAft>
                <a:spcPts val="0"/>
              </a:spcAft>
              <a:buSzPct val="100000"/>
              <a:buAutoNum type="arabicPeriod"/>
            </a:pPr>
            <a:r>
              <a:rPr lang="fr-FR" sz="2000"/>
              <a:t>Sensibiliser les maris des femmes rurales à l’impact de la masculinité négative</a:t>
            </a:r>
            <a:endParaRPr sz="2000"/>
          </a:p>
          <a:p>
            <a:pPr indent="-342900" lvl="0" marL="457200" rtl="0" algn="l">
              <a:lnSpc>
                <a:spcPct val="100000"/>
              </a:lnSpc>
              <a:spcBef>
                <a:spcPts val="0"/>
              </a:spcBef>
              <a:spcAft>
                <a:spcPts val="0"/>
              </a:spcAft>
              <a:buSzPct val="100000"/>
              <a:buAutoNum type="arabicPeriod"/>
            </a:pPr>
            <a:r>
              <a:rPr lang="fr-FR" sz="2000"/>
              <a:t>Éduquer les maris des étuveuses sur le modèle de masculinité positive</a:t>
            </a:r>
            <a:endParaRPr sz="2000"/>
          </a:p>
          <a:p>
            <a:pPr indent="-342900" lvl="0" marL="457200" rtl="0" algn="l">
              <a:lnSpc>
                <a:spcPct val="100000"/>
              </a:lnSpc>
              <a:spcBef>
                <a:spcPts val="0"/>
              </a:spcBef>
              <a:spcAft>
                <a:spcPts val="0"/>
              </a:spcAft>
              <a:buSzPct val="100000"/>
              <a:buAutoNum type="arabicPeriod"/>
            </a:pPr>
            <a:r>
              <a:rPr lang="fr-FR" sz="2000"/>
              <a:t>Améliorer la compréhension de la socialisation différenciée, des notions de féminité et masculinité, du pouvoir entre les sexes et de la violence contre les femmes et les filles.</a:t>
            </a:r>
            <a:endParaRPr sz="2000"/>
          </a:p>
        </p:txBody>
      </p:sp>
      <p:pic>
        <p:nvPicPr>
          <p:cNvPr descr="Logo_AJPD.PNG" id="273" name="Google Shape;273;p22"/>
          <p:cNvPicPr preferRelativeResize="0"/>
          <p:nvPr/>
        </p:nvPicPr>
        <p:blipFill rotWithShape="1">
          <a:blip r:embed="rId3">
            <a:alphaModFix/>
          </a:blip>
          <a:srcRect b="0" l="0" r="0" t="0"/>
          <a:stretch/>
        </p:blipFill>
        <p:spPr>
          <a:xfrm>
            <a:off x="10505698" y="6059434"/>
            <a:ext cx="1446459" cy="798566"/>
          </a:xfrm>
          <a:prstGeom prst="rect">
            <a:avLst/>
          </a:prstGeom>
          <a:noFill/>
          <a:ln>
            <a:noFill/>
          </a:ln>
        </p:spPr>
      </p:pic>
      <p:sp>
        <p:nvSpPr>
          <p:cNvPr id="274" name="Google Shape;274;p22"/>
          <p:cNvSpPr txBox="1"/>
          <p:nvPr/>
        </p:nvSpPr>
        <p:spPr>
          <a:xfrm>
            <a:off x="838200" y="290175"/>
            <a:ext cx="10515600" cy="1163872"/>
          </a:xfrm>
          <a:prstGeom prst="rect">
            <a:avLst/>
          </a:prstGeom>
          <a:solidFill>
            <a:srgbClr val="9CC2E5"/>
          </a:solidFill>
          <a:ln>
            <a:noFill/>
          </a:ln>
        </p:spPr>
        <p:txBody>
          <a:bodyPr anchorCtr="0" anchor="ctr" bIns="45700" lIns="91425" spcFirstLastPara="1" rIns="91425" wrap="square" tIns="45700">
            <a:noAutofit/>
          </a:bodyPr>
          <a:lstStyle/>
          <a:p>
            <a:pPr indent="0" lvl="0" marL="0" marR="0" rtl="0" algn="just">
              <a:lnSpc>
                <a:spcPct val="90000"/>
              </a:lnSpc>
              <a:spcBef>
                <a:spcPts val="0"/>
              </a:spcBef>
              <a:spcAft>
                <a:spcPts val="0"/>
              </a:spcAft>
              <a:buClr>
                <a:schemeClr val="dk1"/>
              </a:buClr>
              <a:buSzPts val="4400"/>
              <a:buFont typeface="Calibri"/>
              <a:buNone/>
            </a:pPr>
            <a:r>
              <a:rPr b="1" i="0" lang="fr-FR" sz="4400" u="none" cap="none" strike="noStrike">
                <a:solidFill>
                  <a:schemeClr val="dk1"/>
                </a:solidFill>
                <a:latin typeface="Calibri"/>
                <a:ea typeface="Calibri"/>
                <a:cs typeface="Calibri"/>
                <a:sym typeface="Calibri"/>
              </a:rPr>
              <a:t>Partage d’expérience de terrain</a:t>
            </a:r>
            <a:r>
              <a:rPr b="1" i="0" lang="fr-FR" sz="4400" u="none" cap="none" strike="noStrike">
                <a:solidFill>
                  <a:schemeClr val="dk1"/>
                </a:solidFill>
                <a:latin typeface="Calibri"/>
                <a:ea typeface="Calibri"/>
                <a:cs typeface="Calibri"/>
                <a:sym typeface="Calibri"/>
              </a:rPr>
              <a:t> d’AJPD-RDC sur l’approche masculinité positive</a:t>
            </a:r>
            <a:endParaRPr b="1" i="0" sz="4400" u="none" cap="none" strike="noStrike">
              <a:solidFill>
                <a:schemeClr val="dk1"/>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24"/>
          <p:cNvSpPr txBox="1"/>
          <p:nvPr>
            <p:ph type="title"/>
          </p:nvPr>
        </p:nvSpPr>
        <p:spPr>
          <a:xfrm>
            <a:off x="838200" y="2098623"/>
            <a:ext cx="10515600" cy="4206643"/>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2000"/>
              <a:buFont typeface="Calibri"/>
              <a:buNone/>
            </a:pPr>
            <a:r>
              <a:rPr lang="fr-FR" sz="2000"/>
              <a:t>5. </a:t>
            </a:r>
            <a:r>
              <a:rPr lang="fr-FR" sz="2000">
                <a:latin typeface="Calibri"/>
                <a:ea typeface="Calibri"/>
                <a:cs typeface="Calibri"/>
                <a:sym typeface="Calibri"/>
              </a:rPr>
              <a:t>Renforcer les compétences des hommes pour promouvoir la mas</a:t>
            </a:r>
            <a:r>
              <a:rPr lang="fr-FR" sz="2000"/>
              <a:t>culinité positive </a:t>
            </a:r>
            <a:endParaRPr sz="2000"/>
          </a:p>
          <a:p>
            <a:pPr indent="0" lvl="0" marL="0" rtl="0" algn="l">
              <a:lnSpc>
                <a:spcPct val="100000"/>
              </a:lnSpc>
              <a:spcBef>
                <a:spcPts val="0"/>
              </a:spcBef>
              <a:spcAft>
                <a:spcPts val="0"/>
              </a:spcAft>
              <a:buClr>
                <a:schemeClr val="dk1"/>
              </a:buClr>
              <a:buSzPts val="2000"/>
              <a:buFont typeface="Calibri"/>
              <a:buNone/>
            </a:pPr>
            <a:r>
              <a:rPr lang="fr-FR" sz="2000"/>
              <a:t>6. </a:t>
            </a:r>
            <a:r>
              <a:rPr lang="fr-FR" sz="2000">
                <a:latin typeface="Calibri"/>
                <a:ea typeface="Calibri"/>
                <a:cs typeface="Calibri"/>
                <a:sym typeface="Calibri"/>
              </a:rPr>
              <a:t>Intégrer des approches de masculinité positive au travail : p</a:t>
            </a:r>
            <a:r>
              <a:rPr lang="fr-FR" sz="2000"/>
              <a:t>ropositions et engagements</a:t>
            </a:r>
            <a:endParaRPr sz="2000"/>
          </a:p>
          <a:p>
            <a:pPr indent="0" lvl="0" marL="0" rtl="0" algn="l">
              <a:lnSpc>
                <a:spcPct val="100000"/>
              </a:lnSpc>
              <a:spcBef>
                <a:spcPts val="0"/>
              </a:spcBef>
              <a:spcAft>
                <a:spcPts val="0"/>
              </a:spcAft>
              <a:buClr>
                <a:schemeClr val="dk1"/>
              </a:buClr>
              <a:buSzPts val="2000"/>
              <a:buFont typeface="Calibri"/>
              <a:buNone/>
            </a:pPr>
            <a:r>
              <a:t/>
            </a:r>
            <a:endParaRPr sz="2000"/>
          </a:p>
          <a:p>
            <a:pPr indent="-355600" lvl="0" marL="457200" rtl="0" algn="l">
              <a:lnSpc>
                <a:spcPct val="100000"/>
              </a:lnSpc>
              <a:spcBef>
                <a:spcPts val="0"/>
              </a:spcBef>
              <a:spcAft>
                <a:spcPts val="0"/>
              </a:spcAft>
              <a:buSzPts val="2000"/>
              <a:buChar char="●"/>
            </a:pPr>
            <a:r>
              <a:rPr b="1" lang="fr-FR" sz="2000"/>
              <a:t>Stratégie de masculinité positive d’</a:t>
            </a:r>
            <a:r>
              <a:rPr b="1" lang="fr-FR" sz="2000"/>
              <a:t>AJPD-RDC</a:t>
            </a:r>
            <a:r>
              <a:rPr b="1" lang="fr-FR" sz="2000"/>
              <a:t>: </a:t>
            </a:r>
            <a:endParaRPr b="1" sz="2000"/>
          </a:p>
          <a:p>
            <a:pPr indent="-355600" lvl="0" marL="457200" rtl="0" algn="l">
              <a:lnSpc>
                <a:spcPct val="100000"/>
              </a:lnSpc>
              <a:spcBef>
                <a:spcPts val="0"/>
              </a:spcBef>
              <a:spcAft>
                <a:spcPts val="0"/>
              </a:spcAft>
              <a:buSzPts val="2000"/>
              <a:buAutoNum type="arabicPeriod"/>
            </a:pPr>
            <a:r>
              <a:rPr lang="fr-FR" sz="2000">
                <a:latin typeface="Calibri"/>
                <a:ea typeface="Calibri"/>
                <a:cs typeface="Calibri"/>
                <a:sym typeface="Calibri"/>
              </a:rPr>
              <a:t>L’organisation des ateliers de formation de base sur la masculinité positive</a:t>
            </a:r>
            <a:r>
              <a:rPr lang="fr-FR" sz="2000"/>
              <a:t> pour les leaders locaux, hommes et femmes, et les autorités coutumières. </a:t>
            </a:r>
            <a:endParaRPr sz="2000"/>
          </a:p>
          <a:p>
            <a:pPr indent="-355600" lvl="0" marL="457200" rtl="0" algn="l">
              <a:lnSpc>
                <a:spcPct val="100000"/>
              </a:lnSpc>
              <a:spcBef>
                <a:spcPts val="0"/>
              </a:spcBef>
              <a:spcAft>
                <a:spcPts val="0"/>
              </a:spcAft>
              <a:buSzPts val="2000"/>
              <a:buAutoNum type="arabicPeriod"/>
            </a:pPr>
            <a:r>
              <a:rPr lang="fr-FR" sz="2000"/>
              <a:t>Groupe de discussion sur la masculinité positive avec hommes et femmes pour mieux comprendre les perceptions et les obstacles pour les femmes</a:t>
            </a:r>
            <a:endParaRPr sz="2000"/>
          </a:p>
          <a:p>
            <a:pPr indent="-355600" lvl="0" marL="457200" rtl="0" algn="l">
              <a:lnSpc>
                <a:spcPct val="100000"/>
              </a:lnSpc>
              <a:spcBef>
                <a:spcPts val="0"/>
              </a:spcBef>
              <a:spcAft>
                <a:spcPts val="0"/>
              </a:spcAft>
              <a:buSzPts val="2000"/>
              <a:buAutoNum type="arabicPeriod"/>
            </a:pPr>
            <a:r>
              <a:rPr lang="fr-FR" sz="2000"/>
              <a:t>Ateliers de sensibilisation pour les maris des membres des GSF sur la masculinité positive</a:t>
            </a:r>
            <a:endParaRPr sz="2000"/>
          </a:p>
          <a:p>
            <a:pPr indent="-355600" lvl="0" marL="457200" rtl="0" algn="l">
              <a:lnSpc>
                <a:spcPct val="100000"/>
              </a:lnSpc>
              <a:spcBef>
                <a:spcPts val="0"/>
              </a:spcBef>
              <a:spcAft>
                <a:spcPts val="0"/>
              </a:spcAft>
              <a:buSzPts val="2000"/>
              <a:buAutoNum type="arabicPeriod"/>
            </a:pPr>
            <a:r>
              <a:rPr lang="fr-FR" sz="2000"/>
              <a:t>Rencontres individuelles de couples pour la sensibilisation à la masculinité positive</a:t>
            </a:r>
            <a:endParaRPr sz="2000"/>
          </a:p>
        </p:txBody>
      </p:sp>
      <p:pic>
        <p:nvPicPr>
          <p:cNvPr descr="Logo_AJPD.PNG" id="280" name="Google Shape;280;p24"/>
          <p:cNvPicPr preferRelativeResize="0"/>
          <p:nvPr/>
        </p:nvPicPr>
        <p:blipFill rotWithShape="1">
          <a:blip r:embed="rId3">
            <a:alphaModFix/>
          </a:blip>
          <a:srcRect b="0" l="0" r="0" t="0"/>
          <a:stretch/>
        </p:blipFill>
        <p:spPr>
          <a:xfrm>
            <a:off x="10505698" y="6059434"/>
            <a:ext cx="1446459" cy="798566"/>
          </a:xfrm>
          <a:prstGeom prst="rect">
            <a:avLst/>
          </a:prstGeom>
          <a:noFill/>
          <a:ln>
            <a:noFill/>
          </a:ln>
        </p:spPr>
      </p:pic>
      <p:sp>
        <p:nvSpPr>
          <p:cNvPr id="281" name="Google Shape;281;p24"/>
          <p:cNvSpPr txBox="1"/>
          <p:nvPr/>
        </p:nvSpPr>
        <p:spPr>
          <a:xfrm>
            <a:off x="838200" y="290175"/>
            <a:ext cx="10515600" cy="1163872"/>
          </a:xfrm>
          <a:prstGeom prst="rect">
            <a:avLst/>
          </a:prstGeom>
          <a:solidFill>
            <a:srgbClr val="9CC2E5"/>
          </a:solidFill>
          <a:ln>
            <a:noFill/>
          </a:ln>
        </p:spPr>
        <p:txBody>
          <a:bodyPr anchorCtr="0" anchor="ctr" bIns="45700" lIns="91425" spcFirstLastPara="1" rIns="91425" wrap="square" tIns="45700">
            <a:noAutofit/>
          </a:bodyPr>
          <a:lstStyle/>
          <a:p>
            <a:pPr indent="0" lvl="0" marL="0" marR="0" rtl="0" algn="just">
              <a:lnSpc>
                <a:spcPct val="90000"/>
              </a:lnSpc>
              <a:spcBef>
                <a:spcPts val="0"/>
              </a:spcBef>
              <a:spcAft>
                <a:spcPts val="0"/>
              </a:spcAft>
              <a:buClr>
                <a:schemeClr val="dk1"/>
              </a:buClr>
              <a:buSzPts val="4400"/>
              <a:buFont typeface="Calibri"/>
              <a:buNone/>
            </a:pPr>
            <a:r>
              <a:rPr b="1" i="0" lang="fr-FR" sz="4400" u="none" cap="none" strike="noStrike">
                <a:solidFill>
                  <a:schemeClr val="dk1"/>
                </a:solidFill>
                <a:latin typeface="Calibri"/>
                <a:ea typeface="Calibri"/>
                <a:cs typeface="Calibri"/>
                <a:sym typeface="Calibri"/>
              </a:rPr>
              <a:t>Partage d’expérience de terrain</a:t>
            </a:r>
            <a:r>
              <a:rPr b="1" i="0" lang="fr-FR" sz="4400" u="none" cap="none" strike="noStrike">
                <a:solidFill>
                  <a:schemeClr val="dk1"/>
                </a:solidFill>
                <a:latin typeface="Calibri"/>
                <a:ea typeface="Calibri"/>
                <a:cs typeface="Calibri"/>
                <a:sym typeface="Calibri"/>
              </a:rPr>
              <a:t> d’AJPD-RDC sur l’approche masculinité positive</a:t>
            </a:r>
            <a:endParaRPr b="1" i="0" sz="4400" u="none" cap="none" strike="noStrike">
              <a:solidFill>
                <a:schemeClr val="dk1"/>
              </a:solidFill>
              <a:latin typeface="Calibri"/>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p26"/>
          <p:cNvSpPr txBox="1"/>
          <p:nvPr>
            <p:ph type="title"/>
          </p:nvPr>
        </p:nvSpPr>
        <p:spPr>
          <a:xfrm>
            <a:off x="838200" y="2248525"/>
            <a:ext cx="10515600" cy="4220514"/>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2000"/>
              <a:buFont typeface="Calibri"/>
              <a:buNone/>
            </a:pPr>
            <a:r>
              <a:rPr b="1" lang="fr-FR" sz="2000">
                <a:latin typeface="Calibri"/>
                <a:ea typeface="Calibri"/>
                <a:cs typeface="Calibri"/>
                <a:sym typeface="Calibri"/>
              </a:rPr>
              <a:t>Quels sont les résultats auxquels nous sommes parvenus </a:t>
            </a:r>
            <a:r>
              <a:rPr b="1" lang="fr-FR" sz="2000"/>
              <a:t>? : </a:t>
            </a:r>
            <a:br>
              <a:rPr lang="fr-FR" sz="2000">
                <a:latin typeface="Calibri"/>
                <a:ea typeface="Calibri"/>
                <a:cs typeface="Calibri"/>
                <a:sym typeface="Calibri"/>
              </a:rPr>
            </a:br>
            <a:endParaRPr sz="2000"/>
          </a:p>
          <a:p>
            <a:pPr indent="-355600" lvl="0" marL="457200" rtl="0" algn="l">
              <a:lnSpc>
                <a:spcPct val="100000"/>
              </a:lnSpc>
              <a:spcBef>
                <a:spcPts val="0"/>
              </a:spcBef>
              <a:spcAft>
                <a:spcPts val="0"/>
              </a:spcAft>
              <a:buSzPts val="2000"/>
              <a:buChar char="●"/>
            </a:pPr>
            <a:r>
              <a:rPr lang="fr-FR" sz="2000">
                <a:latin typeface="Calibri"/>
                <a:ea typeface="Calibri"/>
                <a:cs typeface="Calibri"/>
                <a:sym typeface="Calibri"/>
              </a:rPr>
              <a:t> Les hommes acceptent de plus en plus </a:t>
            </a:r>
            <a:r>
              <a:rPr lang="fr-FR" sz="2000"/>
              <a:t>accordent</a:t>
            </a:r>
            <a:r>
              <a:rPr lang="fr-FR" sz="2000">
                <a:latin typeface="Calibri"/>
                <a:ea typeface="Calibri"/>
                <a:cs typeface="Calibri"/>
                <a:sym typeface="Calibri"/>
              </a:rPr>
              <a:t> davantage de liberté aux femmes pour mener leurs activités et participer à des formations, même hors de leur zone d’habitation. Cela est dû à la meilleure compréhension mutuelle et l’adhésion des hommes aux initiatives gérées par les femmes.</a:t>
            </a:r>
            <a:endParaRPr sz="2000">
              <a:latin typeface="Calibri"/>
              <a:ea typeface="Calibri"/>
              <a:cs typeface="Calibri"/>
              <a:sym typeface="Calibri"/>
            </a:endParaRPr>
          </a:p>
          <a:p>
            <a:pPr indent="-355600" lvl="0" marL="457200" rtl="0" algn="l">
              <a:lnSpc>
                <a:spcPct val="100000"/>
              </a:lnSpc>
              <a:spcBef>
                <a:spcPts val="0"/>
              </a:spcBef>
              <a:spcAft>
                <a:spcPts val="0"/>
              </a:spcAft>
              <a:buSzPts val="2000"/>
              <a:buChar char="●"/>
            </a:pPr>
            <a:r>
              <a:rPr lang="fr-FR" sz="2000"/>
              <a:t>Les femmes rurales prennent davantage d’initiatives dans la gestion familiale</a:t>
            </a:r>
            <a:endParaRPr sz="2000"/>
          </a:p>
          <a:p>
            <a:pPr indent="-355600" lvl="0" marL="457200" rtl="0" algn="l">
              <a:lnSpc>
                <a:spcPct val="100000"/>
              </a:lnSpc>
              <a:spcBef>
                <a:spcPts val="0"/>
              </a:spcBef>
              <a:spcAft>
                <a:spcPts val="0"/>
              </a:spcAft>
              <a:buSzPts val="2000"/>
              <a:buChar char="●"/>
            </a:pPr>
            <a:r>
              <a:rPr lang="fr-FR" sz="2000"/>
              <a:t>Reconnaissance accrue du rôle des femmes dans les communautés</a:t>
            </a:r>
            <a:endParaRPr sz="2000"/>
          </a:p>
          <a:p>
            <a:pPr indent="0" lvl="0" marL="0" rtl="0" algn="l">
              <a:lnSpc>
                <a:spcPct val="100000"/>
              </a:lnSpc>
              <a:spcBef>
                <a:spcPts val="0"/>
              </a:spcBef>
              <a:spcAft>
                <a:spcPts val="0"/>
              </a:spcAft>
              <a:buClr>
                <a:schemeClr val="dk1"/>
              </a:buClr>
              <a:buSzPts val="2000"/>
              <a:buFont typeface="Calibri"/>
              <a:buNone/>
            </a:pPr>
            <a:r>
              <a:rPr lang="fr-FR" sz="2000">
                <a:latin typeface="Calibri"/>
                <a:ea typeface="Calibri"/>
                <a:cs typeface="Calibri"/>
                <a:sym typeface="Calibri"/>
              </a:rPr>
              <a:t> </a:t>
            </a:r>
            <a:br>
              <a:rPr lang="fr-FR" sz="2000">
                <a:latin typeface="Calibri"/>
                <a:ea typeface="Calibri"/>
                <a:cs typeface="Calibri"/>
                <a:sym typeface="Calibri"/>
              </a:rPr>
            </a:br>
            <a:endParaRPr sz="2000">
              <a:latin typeface="Calibri"/>
              <a:ea typeface="Calibri"/>
              <a:cs typeface="Calibri"/>
              <a:sym typeface="Calibri"/>
            </a:endParaRPr>
          </a:p>
        </p:txBody>
      </p:sp>
      <p:pic>
        <p:nvPicPr>
          <p:cNvPr descr="Logo_AJPD.PNG" id="287" name="Google Shape;287;p26"/>
          <p:cNvPicPr preferRelativeResize="0"/>
          <p:nvPr/>
        </p:nvPicPr>
        <p:blipFill rotWithShape="1">
          <a:blip r:embed="rId3">
            <a:alphaModFix/>
          </a:blip>
          <a:srcRect b="0" l="0" r="0" t="0"/>
          <a:stretch/>
        </p:blipFill>
        <p:spPr>
          <a:xfrm>
            <a:off x="10505698" y="6059434"/>
            <a:ext cx="1446459" cy="798566"/>
          </a:xfrm>
          <a:prstGeom prst="rect">
            <a:avLst/>
          </a:prstGeom>
          <a:noFill/>
          <a:ln>
            <a:noFill/>
          </a:ln>
        </p:spPr>
      </p:pic>
      <p:sp>
        <p:nvSpPr>
          <p:cNvPr id="288" name="Google Shape;288;p26"/>
          <p:cNvSpPr txBox="1"/>
          <p:nvPr/>
        </p:nvSpPr>
        <p:spPr>
          <a:xfrm>
            <a:off x="838200" y="290175"/>
            <a:ext cx="10515600" cy="1163872"/>
          </a:xfrm>
          <a:prstGeom prst="rect">
            <a:avLst/>
          </a:prstGeom>
          <a:solidFill>
            <a:srgbClr val="9CC2E5"/>
          </a:solidFill>
          <a:ln>
            <a:noFill/>
          </a:ln>
        </p:spPr>
        <p:txBody>
          <a:bodyPr anchorCtr="0" anchor="ctr" bIns="45700" lIns="91425" spcFirstLastPara="1" rIns="91425" wrap="square" tIns="45700">
            <a:noAutofit/>
          </a:bodyPr>
          <a:lstStyle/>
          <a:p>
            <a:pPr indent="0" lvl="0" marL="0" marR="0" rtl="0" algn="just">
              <a:lnSpc>
                <a:spcPct val="90000"/>
              </a:lnSpc>
              <a:spcBef>
                <a:spcPts val="0"/>
              </a:spcBef>
              <a:spcAft>
                <a:spcPts val="0"/>
              </a:spcAft>
              <a:buClr>
                <a:schemeClr val="dk1"/>
              </a:buClr>
              <a:buSzPts val="4400"/>
              <a:buFont typeface="Calibri"/>
              <a:buNone/>
            </a:pPr>
            <a:r>
              <a:rPr b="1" i="0" lang="fr-FR" sz="4400" u="none" cap="none" strike="noStrike">
                <a:solidFill>
                  <a:schemeClr val="dk1"/>
                </a:solidFill>
                <a:latin typeface="Calibri"/>
                <a:ea typeface="Calibri"/>
                <a:cs typeface="Calibri"/>
                <a:sym typeface="Calibri"/>
              </a:rPr>
              <a:t>Partage d’expérience de terrain</a:t>
            </a:r>
            <a:r>
              <a:rPr b="1" i="0" lang="fr-FR" sz="4400" u="none" cap="none" strike="noStrike">
                <a:solidFill>
                  <a:schemeClr val="dk1"/>
                </a:solidFill>
                <a:latin typeface="Calibri"/>
                <a:ea typeface="Calibri"/>
                <a:cs typeface="Calibri"/>
                <a:sym typeface="Calibri"/>
              </a:rPr>
              <a:t> d’AJPD-RDC sur l’approche masculinité positive</a:t>
            </a:r>
            <a:endParaRPr b="1" i="0" sz="4400" u="none" cap="none" strike="noStrike">
              <a:solidFill>
                <a:schemeClr val="dk1"/>
              </a:solidFill>
              <a:latin typeface="Calibri"/>
              <a:ea typeface="Calibri"/>
              <a:cs typeface="Calibri"/>
              <a:sym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28"/>
          <p:cNvSpPr txBox="1"/>
          <p:nvPr>
            <p:ph type="title"/>
          </p:nvPr>
        </p:nvSpPr>
        <p:spPr>
          <a:xfrm>
            <a:off x="838200" y="1978702"/>
            <a:ext cx="10515600" cy="2713219"/>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2400"/>
              <a:buFont typeface="Calibri"/>
              <a:buNone/>
            </a:pPr>
            <a:br>
              <a:rPr lang="fr-FR" sz="2400">
                <a:latin typeface="Calibri"/>
                <a:ea typeface="Calibri"/>
                <a:cs typeface="Calibri"/>
                <a:sym typeface="Calibri"/>
              </a:rPr>
            </a:br>
            <a:r>
              <a:rPr lang="fr-FR" sz="2400">
                <a:latin typeface="Calibri"/>
                <a:ea typeface="Calibri"/>
                <a:cs typeface="Calibri"/>
                <a:sym typeface="Calibri"/>
              </a:rPr>
              <a:t>La lutte contre les  violences basées sur le genre est un combat de longue haleine. L’éradication du problème passe nécessairement par un changement des comportements sociaux individuels et collectifs. Ces violences constituent une violation des droits universels de la personne humaine et des libertés fondamentales. A cet effet, l’engagement et l’effort de tous les acteurs s’avèrent capital en termes d’information, de sensibilisation, de dénonciation, et de prise en charge efficace des cas.</a:t>
            </a:r>
            <a:br>
              <a:rPr lang="fr-FR" sz="2400">
                <a:latin typeface="Calibri"/>
                <a:ea typeface="Calibri"/>
                <a:cs typeface="Calibri"/>
                <a:sym typeface="Calibri"/>
              </a:rPr>
            </a:br>
            <a:endParaRPr sz="2400">
              <a:latin typeface="Calibri"/>
              <a:ea typeface="Calibri"/>
              <a:cs typeface="Calibri"/>
              <a:sym typeface="Calibri"/>
            </a:endParaRPr>
          </a:p>
        </p:txBody>
      </p:sp>
      <p:pic>
        <p:nvPicPr>
          <p:cNvPr descr="Logo_AJPD.PNG" id="294" name="Google Shape;294;p28"/>
          <p:cNvPicPr preferRelativeResize="0"/>
          <p:nvPr/>
        </p:nvPicPr>
        <p:blipFill rotWithShape="1">
          <a:blip r:embed="rId3">
            <a:alphaModFix/>
          </a:blip>
          <a:srcRect b="0" l="0" r="0" t="0"/>
          <a:stretch/>
        </p:blipFill>
        <p:spPr>
          <a:xfrm>
            <a:off x="10505698" y="6059434"/>
            <a:ext cx="1446459" cy="798566"/>
          </a:xfrm>
          <a:prstGeom prst="rect">
            <a:avLst/>
          </a:prstGeom>
          <a:noFill/>
          <a:ln>
            <a:noFill/>
          </a:ln>
        </p:spPr>
      </p:pic>
      <p:sp>
        <p:nvSpPr>
          <p:cNvPr id="295" name="Google Shape;295;p28"/>
          <p:cNvSpPr txBox="1"/>
          <p:nvPr/>
        </p:nvSpPr>
        <p:spPr>
          <a:xfrm>
            <a:off x="838200" y="290175"/>
            <a:ext cx="10515600" cy="1163872"/>
          </a:xfrm>
          <a:prstGeom prst="rect">
            <a:avLst/>
          </a:prstGeom>
          <a:solidFill>
            <a:srgbClr val="9CC2E5"/>
          </a:solidFill>
          <a:ln>
            <a:noFill/>
          </a:ln>
        </p:spPr>
        <p:txBody>
          <a:bodyPr anchorCtr="0" anchor="ctr" bIns="45700" lIns="91425" spcFirstLastPara="1" rIns="91425" wrap="square" tIns="45700">
            <a:noAutofit/>
          </a:bodyPr>
          <a:lstStyle/>
          <a:p>
            <a:pPr indent="0" lvl="0" marL="0" marR="0" rtl="0" algn="just">
              <a:lnSpc>
                <a:spcPct val="90000"/>
              </a:lnSpc>
              <a:spcBef>
                <a:spcPts val="0"/>
              </a:spcBef>
              <a:spcAft>
                <a:spcPts val="0"/>
              </a:spcAft>
              <a:buClr>
                <a:schemeClr val="dk1"/>
              </a:buClr>
              <a:buSzPts val="4400"/>
              <a:buFont typeface="Calibri"/>
              <a:buNone/>
            </a:pPr>
            <a:r>
              <a:rPr b="1" i="0" lang="fr-FR" sz="4400" u="none" cap="none" strike="noStrike">
                <a:solidFill>
                  <a:schemeClr val="dk1"/>
                </a:solidFill>
                <a:latin typeface="Calibri"/>
                <a:ea typeface="Calibri"/>
                <a:cs typeface="Calibri"/>
                <a:sym typeface="Calibri"/>
              </a:rPr>
              <a:t>Conclusion</a:t>
            </a:r>
            <a:endParaRPr b="1" i="0" sz="440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g2939ee55162_0_1"/>
          <p:cNvSpPr txBox="1"/>
          <p:nvPr>
            <p:ph type="title"/>
          </p:nvPr>
        </p:nvSpPr>
        <p:spPr>
          <a:xfrm>
            <a:off x="838200" y="365125"/>
            <a:ext cx="10515600" cy="1325700"/>
          </a:xfrm>
          <a:prstGeom prst="rect">
            <a:avLst/>
          </a:prstGeom>
          <a:solidFill>
            <a:srgbClr val="9CC2E5"/>
          </a:solid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b="1" lang="fr-FR" sz="3800"/>
              <a:t>Les principes directeurs de la prise en charge des victimes des VBG (approche centrée sur la victime)</a:t>
            </a:r>
            <a:endParaRPr b="1" sz="3400"/>
          </a:p>
        </p:txBody>
      </p:sp>
      <p:sp>
        <p:nvSpPr>
          <p:cNvPr id="111" name="Google Shape;111;g2939ee55162_0_1"/>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fontScale="85000" lnSpcReduction="20000"/>
          </a:bodyPr>
          <a:lstStyle/>
          <a:p>
            <a:pPr indent="-368935" lvl="0" marL="457200" rtl="0" algn="just">
              <a:lnSpc>
                <a:spcPct val="90000"/>
              </a:lnSpc>
              <a:spcBef>
                <a:spcPts val="0"/>
              </a:spcBef>
              <a:spcAft>
                <a:spcPts val="0"/>
              </a:spcAft>
              <a:buSzPct val="100000"/>
              <a:buAutoNum type="arabicPeriod"/>
            </a:pPr>
            <a:r>
              <a:rPr lang="fr-FR" sz="2600"/>
              <a:t>Le partage des informations est effectué selon le principe du “need-to-know” ou en cas de besoin, conformément aux lois et politiques</a:t>
            </a:r>
            <a:endParaRPr sz="2600"/>
          </a:p>
          <a:p>
            <a:pPr indent="-368935" lvl="0" marL="457200" rtl="0" algn="just">
              <a:lnSpc>
                <a:spcPct val="90000"/>
              </a:lnSpc>
              <a:spcBef>
                <a:spcPts val="0"/>
              </a:spcBef>
              <a:spcAft>
                <a:spcPts val="0"/>
              </a:spcAft>
              <a:buSzPct val="100000"/>
              <a:buAutoNum type="arabicPeriod"/>
            </a:pPr>
            <a:r>
              <a:rPr lang="fr-FR" sz="2600"/>
              <a:t>La survivante donne sa permission avant le partage des informations</a:t>
            </a:r>
            <a:endParaRPr sz="2600"/>
          </a:p>
          <a:p>
            <a:pPr indent="-368935" lvl="0" marL="457200" rtl="0" algn="just">
              <a:lnSpc>
                <a:spcPct val="90000"/>
              </a:lnSpc>
              <a:spcBef>
                <a:spcPts val="0"/>
              </a:spcBef>
              <a:spcAft>
                <a:spcPts val="0"/>
              </a:spcAft>
              <a:buSzPct val="100000"/>
              <a:buAutoNum type="arabicPeriod"/>
            </a:pPr>
            <a:r>
              <a:rPr lang="fr-FR" sz="2600"/>
              <a:t>Lorsqu’une orientation/ un référencement vers un service est proposé, seuls les détails pertinents sont partagés et uniquement avec la permission de la survivante</a:t>
            </a:r>
            <a:endParaRPr sz="2600"/>
          </a:p>
          <a:p>
            <a:pPr indent="-368935" lvl="0" marL="457200" rtl="0" algn="just">
              <a:lnSpc>
                <a:spcPct val="90000"/>
              </a:lnSpc>
              <a:spcBef>
                <a:spcPts val="0"/>
              </a:spcBef>
              <a:spcAft>
                <a:spcPts val="0"/>
              </a:spcAft>
              <a:buSzPct val="100000"/>
              <a:buAutoNum type="arabicPeriod"/>
            </a:pPr>
            <a:r>
              <a:rPr lang="fr-FR" sz="2600"/>
              <a:t>Les informations figurent dans les dossiers personnels sont stockés en toute sécurité</a:t>
            </a:r>
            <a:endParaRPr sz="2600"/>
          </a:p>
          <a:p>
            <a:pPr indent="0" lvl="0" marL="0" rtl="0" algn="just">
              <a:lnSpc>
                <a:spcPct val="90000"/>
              </a:lnSpc>
              <a:spcBef>
                <a:spcPts val="0"/>
              </a:spcBef>
              <a:spcAft>
                <a:spcPts val="0"/>
              </a:spcAft>
              <a:buNone/>
            </a:pPr>
            <a:r>
              <a:t/>
            </a:r>
            <a:endParaRPr sz="2600"/>
          </a:p>
          <a:p>
            <a:pPr indent="0" lvl="0" marL="0" rtl="0" algn="just">
              <a:lnSpc>
                <a:spcPct val="90000"/>
              </a:lnSpc>
              <a:spcBef>
                <a:spcPts val="0"/>
              </a:spcBef>
              <a:spcAft>
                <a:spcPts val="0"/>
              </a:spcAft>
              <a:buNone/>
            </a:pPr>
            <a:r>
              <a:rPr b="1" lang="fr-FR" sz="2600"/>
              <a:t>Le droit à la dignitié et l’auto-détermination : </a:t>
            </a:r>
            <a:endParaRPr b="1" sz="2600"/>
          </a:p>
          <a:p>
            <a:pPr indent="0" lvl="0" marL="0" rtl="0" algn="just">
              <a:lnSpc>
                <a:spcPct val="90000"/>
              </a:lnSpc>
              <a:spcBef>
                <a:spcPts val="0"/>
              </a:spcBef>
              <a:spcAft>
                <a:spcPts val="0"/>
              </a:spcAft>
              <a:buNone/>
            </a:pPr>
            <a:r>
              <a:t/>
            </a:r>
            <a:endParaRPr b="1" sz="2600"/>
          </a:p>
          <a:p>
            <a:pPr indent="-368935" lvl="0" marL="457200" rtl="0" algn="just">
              <a:lnSpc>
                <a:spcPct val="90000"/>
              </a:lnSpc>
              <a:spcBef>
                <a:spcPts val="0"/>
              </a:spcBef>
              <a:spcAft>
                <a:spcPts val="0"/>
              </a:spcAft>
              <a:buSzPct val="100000"/>
              <a:buAutoNum type="arabicPeriod"/>
            </a:pPr>
            <a:r>
              <a:rPr lang="fr-FR" sz="2600"/>
              <a:t>La VBG est une atteinte à la dignité et aux droits d’une personne. L’autodétermination souligne que le.a survivant.e est décisionnaire dans l’acte d’entreprendre des démarches de soins et traitements. Les intervenants ont l’obligation éthique de valoriser cette démarche</a:t>
            </a:r>
            <a:endParaRPr sz="2600"/>
          </a:p>
          <a:p>
            <a:pPr indent="-368935" lvl="0" marL="457200" rtl="0" algn="just">
              <a:lnSpc>
                <a:spcPct val="90000"/>
              </a:lnSpc>
              <a:spcBef>
                <a:spcPts val="0"/>
              </a:spcBef>
              <a:spcAft>
                <a:spcPts val="0"/>
              </a:spcAft>
              <a:buSzPct val="100000"/>
              <a:buAutoNum type="arabicPeriod"/>
            </a:pPr>
            <a:r>
              <a:rPr lang="fr-FR" sz="2600"/>
              <a:t>Ne pas respecter la dignité, les choix et les droits des survivant.e.s peut accroître ce sentiment d’impuissance et de honte, réduire l’efficacité des interventions, provoquer de nouveaux dommages. </a:t>
            </a:r>
            <a:endParaRPr sz="2600"/>
          </a:p>
        </p:txBody>
      </p:sp>
      <p:pic>
        <p:nvPicPr>
          <p:cNvPr descr="ReFLeT.jfif" id="112" name="Google Shape;112;g2939ee55162_0_1"/>
          <p:cNvPicPr preferRelativeResize="0"/>
          <p:nvPr/>
        </p:nvPicPr>
        <p:blipFill rotWithShape="1">
          <a:blip r:embed="rId3">
            <a:alphaModFix/>
          </a:blip>
          <a:srcRect b="0" l="0" r="0" t="0"/>
          <a:stretch/>
        </p:blipFill>
        <p:spPr>
          <a:xfrm>
            <a:off x="11032762" y="5683771"/>
            <a:ext cx="964367" cy="964367"/>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29"/>
          <p:cNvSpPr txBox="1"/>
          <p:nvPr/>
        </p:nvSpPr>
        <p:spPr>
          <a:xfrm>
            <a:off x="853190" y="2103984"/>
            <a:ext cx="10515600" cy="2692867"/>
          </a:xfrm>
          <a:prstGeom prst="rect">
            <a:avLst/>
          </a:prstGeom>
          <a:solidFill>
            <a:srgbClr val="9CC2E5"/>
          </a:solid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Calibri"/>
              <a:buNone/>
            </a:pPr>
            <a:r>
              <a:rPr b="1" lang="fr-FR" sz="4400">
                <a:solidFill>
                  <a:schemeClr val="dk1"/>
                </a:solidFill>
                <a:latin typeface="Calibri"/>
                <a:ea typeface="Calibri"/>
                <a:cs typeface="Calibri"/>
                <a:sym typeface="Calibri"/>
              </a:rPr>
              <a:t>Merci pour votre attention ! </a:t>
            </a:r>
            <a:endParaRPr b="1" i="0" sz="4400" u="none" cap="none" strike="noStrik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g2939ee55162_0_13"/>
          <p:cNvSpPr txBox="1"/>
          <p:nvPr>
            <p:ph type="title"/>
          </p:nvPr>
        </p:nvSpPr>
        <p:spPr>
          <a:xfrm>
            <a:off x="838200" y="365125"/>
            <a:ext cx="10515600" cy="1325700"/>
          </a:xfrm>
          <a:prstGeom prst="rect">
            <a:avLst/>
          </a:prstGeom>
          <a:solidFill>
            <a:srgbClr val="9CC2E5"/>
          </a:solid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b="1" lang="fr-FR" sz="3800"/>
              <a:t>Les principes directeurs de la prise en charge des victimes des VBG (approche centrée sur la victime)</a:t>
            </a:r>
            <a:endParaRPr b="1" sz="3400"/>
          </a:p>
        </p:txBody>
      </p:sp>
      <p:sp>
        <p:nvSpPr>
          <p:cNvPr id="118" name="Google Shape;118;g2939ee55162_0_13"/>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None/>
            </a:pPr>
            <a:r>
              <a:rPr b="1" lang="fr-FR" sz="2600"/>
              <a:t>Le droit à la non-discrimination : </a:t>
            </a:r>
            <a:r>
              <a:rPr lang="fr-FR" sz="2600"/>
              <a:t>Les survivant.e.s des VBG ont le droit à une aide sans discrimination</a:t>
            </a:r>
            <a:r>
              <a:rPr lang="fr-FR" sz="2600"/>
              <a:t>. C'est-à-dire </a:t>
            </a:r>
            <a:r>
              <a:rPr lang="fr-FR" sz="2600"/>
              <a:t>sans que l’on prenne en compte leur sexe, leur âge, leur handicap, leur ethnie,  leur tribu, leur couleur, leur langue, leurs croyances religieuses ou politiques, orientation sexuelle, classe sociale etc… Tout adulte / enfant, quel que soit son sexe, doit ainsi pouvoir recevoir des soins et un soutien sans discrimination. </a:t>
            </a:r>
            <a:endParaRPr sz="2600"/>
          </a:p>
          <a:p>
            <a:pPr indent="0" lvl="0" marL="0" rtl="0" algn="just">
              <a:lnSpc>
                <a:spcPct val="90000"/>
              </a:lnSpc>
              <a:spcBef>
                <a:spcPts val="0"/>
              </a:spcBef>
              <a:spcAft>
                <a:spcPts val="0"/>
              </a:spcAft>
              <a:buNone/>
            </a:pPr>
            <a:r>
              <a:t/>
            </a:r>
            <a:endParaRPr sz="2600"/>
          </a:p>
        </p:txBody>
      </p:sp>
      <p:pic>
        <p:nvPicPr>
          <p:cNvPr descr="ReFLeT.jfif" id="119" name="Google Shape;119;g2939ee55162_0_13"/>
          <p:cNvPicPr preferRelativeResize="0"/>
          <p:nvPr/>
        </p:nvPicPr>
        <p:blipFill rotWithShape="1">
          <a:blip r:embed="rId3">
            <a:alphaModFix/>
          </a:blip>
          <a:srcRect b="0" l="0" r="0" t="0"/>
          <a:stretch/>
        </p:blipFill>
        <p:spPr>
          <a:xfrm>
            <a:off x="11032762" y="5683771"/>
            <a:ext cx="964367" cy="96436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g2939ee55162_0_7"/>
          <p:cNvSpPr txBox="1"/>
          <p:nvPr>
            <p:ph type="title"/>
          </p:nvPr>
        </p:nvSpPr>
        <p:spPr>
          <a:xfrm>
            <a:off x="838200" y="365125"/>
            <a:ext cx="10515600" cy="1325700"/>
          </a:xfrm>
          <a:prstGeom prst="rect">
            <a:avLst/>
          </a:prstGeom>
          <a:solidFill>
            <a:srgbClr val="9CC2E5"/>
          </a:solid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b="1" lang="fr-FR"/>
              <a:t>Accompagnement des victimes</a:t>
            </a:r>
            <a:endParaRPr b="1" sz="4000"/>
          </a:p>
        </p:txBody>
      </p:sp>
      <p:sp>
        <p:nvSpPr>
          <p:cNvPr id="125" name="Google Shape;125;g2939ee55162_0_7"/>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90000"/>
              </a:lnSpc>
              <a:spcBef>
                <a:spcPts val="1000"/>
              </a:spcBef>
              <a:spcAft>
                <a:spcPts val="0"/>
              </a:spcAft>
              <a:buNone/>
            </a:pPr>
            <a:r>
              <a:rPr b="1" lang="fr-FR" sz="2600"/>
              <a:t>L’accueil </a:t>
            </a:r>
            <a:r>
              <a:rPr lang="fr-FR" sz="2600"/>
              <a:t>: Une fois le premier contact établi par la victime après avoir subi une VBG donne l’accès à un processus de prise en charge. L’accueil est donc primordial, car il permet de rencontrer, rassurer les victimes pouvant être sous état de choc et/ou traumatisé.e.s</a:t>
            </a:r>
            <a:endParaRPr sz="2600"/>
          </a:p>
          <a:p>
            <a:pPr indent="0" lvl="0" marL="0" rtl="0" algn="l">
              <a:lnSpc>
                <a:spcPct val="90000"/>
              </a:lnSpc>
              <a:spcBef>
                <a:spcPts val="1000"/>
              </a:spcBef>
              <a:spcAft>
                <a:spcPts val="0"/>
              </a:spcAft>
              <a:buNone/>
            </a:pPr>
            <a:r>
              <a:rPr lang="fr-FR" sz="2600"/>
              <a:t>Pendant la prise en charge, il est indispensable de ne pas avoir certaines attitudes : </a:t>
            </a:r>
            <a:endParaRPr sz="2600"/>
          </a:p>
          <a:p>
            <a:pPr indent="0" lvl="0" marL="457200" rtl="0" algn="l">
              <a:lnSpc>
                <a:spcPct val="90000"/>
              </a:lnSpc>
              <a:spcBef>
                <a:spcPts val="1000"/>
              </a:spcBef>
              <a:spcAft>
                <a:spcPts val="0"/>
              </a:spcAft>
              <a:buNone/>
            </a:pPr>
            <a:r>
              <a:t/>
            </a:r>
            <a:endParaRPr sz="2600"/>
          </a:p>
          <a:p>
            <a:pPr indent="-393700" lvl="0" marL="457200" rtl="0" algn="l">
              <a:lnSpc>
                <a:spcPct val="90000"/>
              </a:lnSpc>
              <a:spcBef>
                <a:spcPts val="1000"/>
              </a:spcBef>
              <a:spcAft>
                <a:spcPts val="0"/>
              </a:spcAft>
              <a:buSzPts val="2600"/>
              <a:buFont typeface="Calibri"/>
              <a:buAutoNum type="arabicPeriod"/>
            </a:pPr>
            <a:r>
              <a:rPr lang="fr-FR" sz="2600"/>
              <a:t>Être dans de mauvaises dispositions et accueillir malgré tout</a:t>
            </a:r>
            <a:endParaRPr sz="2600"/>
          </a:p>
          <a:p>
            <a:pPr indent="-393700" lvl="0" marL="457200" rtl="0" algn="l">
              <a:lnSpc>
                <a:spcPct val="90000"/>
              </a:lnSpc>
              <a:spcBef>
                <a:spcPts val="0"/>
              </a:spcBef>
              <a:spcAft>
                <a:spcPts val="0"/>
              </a:spcAft>
              <a:buSzPts val="2600"/>
              <a:buFont typeface="Calibri"/>
              <a:buAutoNum type="arabicPeriod"/>
            </a:pPr>
            <a:r>
              <a:rPr lang="fr-FR" sz="2600"/>
              <a:t>Remettre en cause la parole de la victime : c’est une nouvelle agression</a:t>
            </a:r>
            <a:endParaRPr sz="2600"/>
          </a:p>
          <a:p>
            <a:pPr indent="-393700" lvl="0" marL="457200" rtl="0" algn="l">
              <a:lnSpc>
                <a:spcPct val="90000"/>
              </a:lnSpc>
              <a:spcBef>
                <a:spcPts val="0"/>
              </a:spcBef>
              <a:spcAft>
                <a:spcPts val="0"/>
              </a:spcAft>
              <a:buSzPts val="2600"/>
              <a:buFont typeface="Calibri"/>
              <a:buAutoNum type="arabicPeriod"/>
            </a:pPr>
            <a:r>
              <a:rPr lang="fr-FR" sz="2600"/>
              <a:t>Conseiller à la victime d’oublier ce qu’il s’est passé</a:t>
            </a:r>
            <a:endParaRPr sz="2600"/>
          </a:p>
          <a:p>
            <a:pPr indent="-393700" lvl="0" marL="457200" rtl="0" algn="l">
              <a:lnSpc>
                <a:spcPct val="90000"/>
              </a:lnSpc>
              <a:spcBef>
                <a:spcPts val="0"/>
              </a:spcBef>
              <a:spcAft>
                <a:spcPts val="0"/>
              </a:spcAft>
              <a:buSzPts val="2600"/>
              <a:buFont typeface="Calibri"/>
              <a:buAutoNum type="arabicPeriod"/>
            </a:pPr>
            <a:r>
              <a:rPr lang="fr-FR" sz="2600"/>
              <a:t>Chercher à banaliser ce qu’il s’est passé (dire que ce n’est pas grave)</a:t>
            </a:r>
            <a:endParaRPr sz="2600"/>
          </a:p>
          <a:p>
            <a:pPr indent="-393700" lvl="0" marL="457200" rtl="0" algn="l">
              <a:lnSpc>
                <a:spcPct val="90000"/>
              </a:lnSpc>
              <a:spcBef>
                <a:spcPts val="0"/>
              </a:spcBef>
              <a:spcAft>
                <a:spcPts val="0"/>
              </a:spcAft>
              <a:buSzPts val="2600"/>
              <a:buFont typeface="Calibri"/>
              <a:buAutoNum type="arabicPeriod"/>
            </a:pPr>
            <a:r>
              <a:rPr lang="fr-FR" sz="2600"/>
              <a:t>Interrompre la victime lorsqu’elle fait le récrit de ce qui lui est arrivé</a:t>
            </a:r>
            <a:endParaRPr sz="2600"/>
          </a:p>
          <a:p>
            <a:pPr indent="-393700" lvl="0" marL="457200" rtl="0" algn="l">
              <a:lnSpc>
                <a:spcPct val="90000"/>
              </a:lnSpc>
              <a:spcBef>
                <a:spcPts val="0"/>
              </a:spcBef>
              <a:spcAft>
                <a:spcPts val="0"/>
              </a:spcAft>
              <a:buSzPts val="2600"/>
              <a:buFont typeface="Calibri"/>
              <a:buAutoNum type="arabicPeriod"/>
            </a:pPr>
            <a:r>
              <a:rPr lang="fr-FR" sz="2600"/>
              <a:t>Enregistrer la victime sans son consentement</a:t>
            </a:r>
            <a:endParaRPr sz="2600"/>
          </a:p>
        </p:txBody>
      </p:sp>
      <p:pic>
        <p:nvPicPr>
          <p:cNvPr descr="ReFLeT.jfif" id="126" name="Google Shape;126;g2939ee55162_0_7"/>
          <p:cNvPicPr preferRelativeResize="0"/>
          <p:nvPr/>
        </p:nvPicPr>
        <p:blipFill rotWithShape="1">
          <a:blip r:embed="rId3">
            <a:alphaModFix/>
          </a:blip>
          <a:srcRect b="0" l="0" r="0" t="0"/>
          <a:stretch/>
        </p:blipFill>
        <p:spPr>
          <a:xfrm>
            <a:off x="11032762" y="5683771"/>
            <a:ext cx="964367" cy="96436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g2939ee55162_0_23"/>
          <p:cNvSpPr txBox="1"/>
          <p:nvPr>
            <p:ph type="title"/>
          </p:nvPr>
        </p:nvSpPr>
        <p:spPr>
          <a:xfrm>
            <a:off x="838200" y="365125"/>
            <a:ext cx="10515600" cy="1325700"/>
          </a:xfrm>
          <a:prstGeom prst="rect">
            <a:avLst/>
          </a:prstGeom>
          <a:solidFill>
            <a:srgbClr val="9CC2E5"/>
          </a:solid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4400"/>
              <a:buFont typeface="Calibri"/>
              <a:buNone/>
            </a:pPr>
            <a:r>
              <a:rPr b="1" lang="fr-FR"/>
              <a:t>Accompagnement des victimes</a:t>
            </a:r>
            <a:endParaRPr b="1"/>
          </a:p>
        </p:txBody>
      </p:sp>
      <p:sp>
        <p:nvSpPr>
          <p:cNvPr id="132" name="Google Shape;132;g2939ee55162_0_23"/>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lnSpcReduction="10000"/>
          </a:bodyPr>
          <a:lstStyle/>
          <a:p>
            <a:pPr indent="0" lvl="0" marL="0" rtl="0" algn="just">
              <a:lnSpc>
                <a:spcPct val="90000"/>
              </a:lnSpc>
              <a:spcBef>
                <a:spcPts val="0"/>
              </a:spcBef>
              <a:spcAft>
                <a:spcPts val="0"/>
              </a:spcAft>
              <a:buClr>
                <a:schemeClr val="dk1"/>
              </a:buClr>
              <a:buSzPts val="2600"/>
              <a:buNone/>
            </a:pPr>
            <a:r>
              <a:rPr b="1" lang="fr-FR" sz="2600"/>
              <a:t>La prise en charge médicale : </a:t>
            </a:r>
            <a:r>
              <a:rPr lang="fr-FR" sz="2600"/>
              <a:t>Elle est nécessaire pour la santé de la victime (physique et psychologique) et cruciale en cas d’agression sexuelle et viol. </a:t>
            </a:r>
            <a:endParaRPr sz="2600"/>
          </a:p>
          <a:p>
            <a:pPr indent="-393700" lvl="0" marL="457200" rtl="0" algn="just">
              <a:lnSpc>
                <a:spcPct val="90000"/>
              </a:lnSpc>
              <a:spcBef>
                <a:spcPts val="0"/>
              </a:spcBef>
              <a:spcAft>
                <a:spcPts val="0"/>
              </a:spcAft>
              <a:buSzPts val="2600"/>
              <a:buAutoNum type="arabicPeriod"/>
            </a:pPr>
            <a:r>
              <a:rPr lang="fr-FR" sz="2600"/>
              <a:t>Permet le </a:t>
            </a:r>
            <a:r>
              <a:rPr lang="fr-FR" sz="2600"/>
              <a:t>dépistage</a:t>
            </a:r>
            <a:r>
              <a:rPr lang="fr-FR" sz="2600"/>
              <a:t> des maladies sexuellement transmissibles</a:t>
            </a:r>
            <a:endParaRPr sz="2600"/>
          </a:p>
          <a:p>
            <a:pPr indent="-393700" lvl="0" marL="457200" rtl="0" algn="just">
              <a:lnSpc>
                <a:spcPct val="90000"/>
              </a:lnSpc>
              <a:spcBef>
                <a:spcPts val="0"/>
              </a:spcBef>
              <a:spcAft>
                <a:spcPts val="0"/>
              </a:spcAft>
              <a:buSzPts val="2600"/>
              <a:buAutoNum type="arabicPeriod"/>
            </a:pPr>
            <a:r>
              <a:rPr lang="fr-FR" sz="2600"/>
              <a:t>Permet d’interrompre une éventuelle grossesse non désirée</a:t>
            </a:r>
            <a:endParaRPr sz="2600"/>
          </a:p>
          <a:p>
            <a:pPr indent="-393700" lvl="0" marL="457200" rtl="0" algn="just">
              <a:lnSpc>
                <a:spcPct val="90000"/>
              </a:lnSpc>
              <a:spcBef>
                <a:spcPts val="0"/>
              </a:spcBef>
              <a:spcAft>
                <a:spcPts val="0"/>
              </a:spcAft>
              <a:buSzPts val="2600"/>
              <a:buAutoNum type="arabicPeriod"/>
            </a:pPr>
            <a:r>
              <a:rPr lang="fr-FR" sz="2600"/>
              <a:t>Permet de fournir des kits d’urgences (pilule du lendemain, antiviraux d’urgence…)</a:t>
            </a:r>
            <a:endParaRPr sz="2600"/>
          </a:p>
          <a:p>
            <a:pPr indent="0" lvl="0" marL="0" rtl="0" algn="just">
              <a:lnSpc>
                <a:spcPct val="90000"/>
              </a:lnSpc>
              <a:spcBef>
                <a:spcPts val="0"/>
              </a:spcBef>
              <a:spcAft>
                <a:spcPts val="0"/>
              </a:spcAft>
              <a:buNone/>
            </a:pPr>
            <a:r>
              <a:rPr lang="fr-FR" sz="2600"/>
              <a:t>Le certificat médical : Il permet d’attester de la réalité d’une violence physique ou sexuelle et est délivré par un médecin. </a:t>
            </a:r>
            <a:endParaRPr sz="2600"/>
          </a:p>
          <a:p>
            <a:pPr indent="-393700" lvl="0" marL="457200" rtl="0" algn="just">
              <a:lnSpc>
                <a:spcPct val="90000"/>
              </a:lnSpc>
              <a:spcBef>
                <a:spcPts val="0"/>
              </a:spcBef>
              <a:spcAft>
                <a:spcPts val="0"/>
              </a:spcAft>
              <a:buSzPts val="2600"/>
              <a:buAutoNum type="arabicPeriod"/>
            </a:pPr>
            <a:r>
              <a:rPr lang="fr-FR" sz="2600"/>
              <a:t>Document primordial permettant au juge de statuer une affaire</a:t>
            </a:r>
            <a:endParaRPr sz="2600"/>
          </a:p>
          <a:p>
            <a:pPr indent="-393700" lvl="0" marL="457200" rtl="0" algn="just">
              <a:lnSpc>
                <a:spcPct val="90000"/>
              </a:lnSpc>
              <a:spcBef>
                <a:spcPts val="0"/>
              </a:spcBef>
              <a:spcAft>
                <a:spcPts val="0"/>
              </a:spcAft>
              <a:buSzPts val="2600"/>
              <a:buAutoNum type="arabicPeriod"/>
            </a:pPr>
            <a:r>
              <a:rPr lang="fr-FR" sz="2600"/>
              <a:t>Doit être établi au plus vite suite aux violences</a:t>
            </a:r>
            <a:endParaRPr sz="2600"/>
          </a:p>
          <a:p>
            <a:pPr indent="-393700" lvl="0" marL="457200" rtl="0" algn="just">
              <a:lnSpc>
                <a:spcPct val="90000"/>
              </a:lnSpc>
              <a:spcBef>
                <a:spcPts val="0"/>
              </a:spcBef>
              <a:spcAft>
                <a:spcPts val="0"/>
              </a:spcAft>
              <a:buSzPts val="2600"/>
              <a:buAutoNum type="arabicPeriod"/>
            </a:pPr>
            <a:r>
              <a:rPr lang="fr-FR" sz="2600"/>
              <a:t>En cas de viol : il ne faut pas se laver avant d’établir le certificat</a:t>
            </a:r>
            <a:endParaRPr sz="2600"/>
          </a:p>
          <a:p>
            <a:pPr indent="0" lvl="0" marL="0" rtl="0" algn="just">
              <a:lnSpc>
                <a:spcPct val="90000"/>
              </a:lnSpc>
              <a:spcBef>
                <a:spcPts val="0"/>
              </a:spcBef>
              <a:spcAft>
                <a:spcPts val="0"/>
              </a:spcAft>
              <a:buNone/>
            </a:pPr>
            <a:r>
              <a:t/>
            </a:r>
            <a:endParaRPr sz="2600"/>
          </a:p>
          <a:p>
            <a:pPr indent="0" lvl="0" marL="0" rtl="0" algn="l">
              <a:lnSpc>
                <a:spcPct val="90000"/>
              </a:lnSpc>
              <a:spcBef>
                <a:spcPts val="1000"/>
              </a:spcBef>
              <a:spcAft>
                <a:spcPts val="0"/>
              </a:spcAft>
              <a:buClr>
                <a:schemeClr val="dk1"/>
              </a:buClr>
              <a:buSzPts val="2600"/>
              <a:buNone/>
            </a:pPr>
            <a:r>
              <a:t/>
            </a:r>
            <a:endParaRPr sz="2600"/>
          </a:p>
        </p:txBody>
      </p:sp>
      <p:pic>
        <p:nvPicPr>
          <p:cNvPr descr="ReFLeT.jfif" id="133" name="Google Shape;133;g2939ee55162_0_23"/>
          <p:cNvPicPr preferRelativeResize="0"/>
          <p:nvPr/>
        </p:nvPicPr>
        <p:blipFill rotWithShape="1">
          <a:blip r:embed="rId3">
            <a:alphaModFix/>
          </a:blip>
          <a:srcRect b="0" l="0" r="0" t="0"/>
          <a:stretch/>
        </p:blipFill>
        <p:spPr>
          <a:xfrm>
            <a:off x="11032762" y="5683771"/>
            <a:ext cx="964367" cy="964367"/>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g2939ee55162_0_31"/>
          <p:cNvSpPr txBox="1"/>
          <p:nvPr>
            <p:ph type="title"/>
          </p:nvPr>
        </p:nvSpPr>
        <p:spPr>
          <a:xfrm>
            <a:off x="838200" y="365125"/>
            <a:ext cx="10515600" cy="1325700"/>
          </a:xfrm>
          <a:prstGeom prst="rect">
            <a:avLst/>
          </a:prstGeom>
          <a:solidFill>
            <a:srgbClr val="9CC2E5"/>
          </a:solid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4400"/>
              <a:buFont typeface="Calibri"/>
              <a:buNone/>
            </a:pPr>
            <a:r>
              <a:rPr b="1" lang="fr-FR"/>
              <a:t>Accompagnement des victimes</a:t>
            </a:r>
            <a:endParaRPr b="1"/>
          </a:p>
        </p:txBody>
      </p:sp>
      <p:sp>
        <p:nvSpPr>
          <p:cNvPr id="139" name="Google Shape;139;g2939ee55162_0_31"/>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lnSpcReduction="10000"/>
          </a:bodyPr>
          <a:lstStyle/>
          <a:p>
            <a:pPr indent="0" lvl="0" marL="0" rtl="0" algn="just">
              <a:lnSpc>
                <a:spcPct val="90000"/>
              </a:lnSpc>
              <a:spcBef>
                <a:spcPts val="0"/>
              </a:spcBef>
              <a:spcAft>
                <a:spcPts val="0"/>
              </a:spcAft>
              <a:buClr>
                <a:schemeClr val="dk1"/>
              </a:buClr>
              <a:buSzPts val="2600"/>
              <a:buNone/>
            </a:pPr>
            <a:r>
              <a:t/>
            </a:r>
            <a:endParaRPr sz="2600"/>
          </a:p>
          <a:p>
            <a:pPr indent="0" lvl="0" marL="0" rtl="0" algn="just">
              <a:lnSpc>
                <a:spcPct val="90000"/>
              </a:lnSpc>
              <a:spcBef>
                <a:spcPts val="0"/>
              </a:spcBef>
              <a:spcAft>
                <a:spcPts val="0"/>
              </a:spcAft>
              <a:buNone/>
            </a:pPr>
            <a:r>
              <a:rPr b="1" lang="fr-FR" sz="2600"/>
              <a:t>Les démarches judiciaires:</a:t>
            </a:r>
            <a:endParaRPr b="1" sz="2600"/>
          </a:p>
          <a:p>
            <a:pPr indent="0" lvl="0" marL="0" rtl="0" algn="just">
              <a:lnSpc>
                <a:spcPct val="90000"/>
              </a:lnSpc>
              <a:spcBef>
                <a:spcPts val="0"/>
              </a:spcBef>
              <a:spcAft>
                <a:spcPts val="0"/>
              </a:spcAft>
              <a:buNone/>
            </a:pPr>
            <a:r>
              <a:t/>
            </a:r>
            <a:endParaRPr sz="2600"/>
          </a:p>
          <a:p>
            <a:pPr indent="0" lvl="0" marL="0" rtl="0" algn="just">
              <a:lnSpc>
                <a:spcPct val="90000"/>
              </a:lnSpc>
              <a:spcBef>
                <a:spcPts val="0"/>
              </a:spcBef>
              <a:spcAft>
                <a:spcPts val="0"/>
              </a:spcAft>
              <a:buNone/>
            </a:pPr>
            <a:r>
              <a:rPr lang="fr-FR" sz="2600"/>
              <a:t>Les plaintes ne sont pas les uniques démarches </a:t>
            </a:r>
            <a:r>
              <a:rPr lang="fr-FR" sz="2600"/>
              <a:t>judiciaires</a:t>
            </a:r>
            <a:r>
              <a:rPr lang="fr-FR" sz="2600"/>
              <a:t>. Parfois les victimes ne souhaitent pas déposer plainte</a:t>
            </a:r>
            <a:r>
              <a:rPr lang="fr-FR" sz="2600"/>
              <a:t>, mais</a:t>
            </a:r>
            <a:r>
              <a:rPr lang="fr-FR" sz="2600"/>
              <a:t> il peut être utile d’effectuer une déposition /main courante pour se couvrir.</a:t>
            </a:r>
            <a:endParaRPr sz="2600"/>
          </a:p>
          <a:p>
            <a:pPr indent="0" lvl="0" marL="0" rtl="0" algn="just">
              <a:lnSpc>
                <a:spcPct val="90000"/>
              </a:lnSpc>
              <a:spcBef>
                <a:spcPts val="0"/>
              </a:spcBef>
              <a:spcAft>
                <a:spcPts val="0"/>
              </a:spcAft>
              <a:buNone/>
            </a:pPr>
            <a:r>
              <a:t/>
            </a:r>
            <a:endParaRPr sz="2600"/>
          </a:p>
          <a:p>
            <a:pPr indent="0" lvl="0" marL="0" rtl="0" algn="just">
              <a:lnSpc>
                <a:spcPct val="90000"/>
              </a:lnSpc>
              <a:spcBef>
                <a:spcPts val="0"/>
              </a:spcBef>
              <a:spcAft>
                <a:spcPts val="0"/>
              </a:spcAft>
              <a:buNone/>
            </a:pPr>
            <a:r>
              <a:rPr b="1" lang="fr-FR" sz="2600"/>
              <a:t>Exemple</a:t>
            </a:r>
            <a:r>
              <a:rPr lang="fr-FR" sz="2600"/>
              <a:t> : Lors d’un changement de </a:t>
            </a:r>
            <a:r>
              <a:rPr lang="fr-FR" sz="2600"/>
              <a:t>domicile,</a:t>
            </a:r>
            <a:r>
              <a:rPr lang="fr-FR" sz="2600"/>
              <a:t> pour </a:t>
            </a:r>
            <a:r>
              <a:rPr lang="fr-FR" sz="2600"/>
              <a:t>éviter</a:t>
            </a:r>
            <a:r>
              <a:rPr lang="fr-FR" sz="2600"/>
              <a:t> une procédure d’abandon du foyer par </a:t>
            </a:r>
            <a:r>
              <a:rPr lang="fr-FR" sz="2600"/>
              <a:t>l’époux, une</a:t>
            </a:r>
            <a:r>
              <a:rPr lang="fr-FR" sz="2600"/>
              <a:t> victime de violences, y compris dans le milieu familial qui la mettent en danger, elle ou ses enfants, peut demander au juge une </a:t>
            </a:r>
            <a:r>
              <a:rPr lang="fr-FR" sz="2600"/>
              <a:t>ordonnance</a:t>
            </a:r>
            <a:r>
              <a:rPr lang="fr-FR" sz="2600"/>
              <a:t> de protection en urgence.</a:t>
            </a:r>
            <a:endParaRPr sz="2600"/>
          </a:p>
          <a:p>
            <a:pPr indent="0" lvl="0" marL="0" rtl="0" algn="l">
              <a:lnSpc>
                <a:spcPct val="90000"/>
              </a:lnSpc>
              <a:spcBef>
                <a:spcPts val="1000"/>
              </a:spcBef>
              <a:spcAft>
                <a:spcPts val="0"/>
              </a:spcAft>
              <a:buClr>
                <a:schemeClr val="dk1"/>
              </a:buClr>
              <a:buSzPts val="2600"/>
              <a:buNone/>
            </a:pPr>
            <a:r>
              <a:t/>
            </a:r>
            <a:endParaRPr sz="2600"/>
          </a:p>
        </p:txBody>
      </p:sp>
      <p:pic>
        <p:nvPicPr>
          <p:cNvPr descr="ReFLeT.jfif" id="140" name="Google Shape;140;g2939ee55162_0_31"/>
          <p:cNvPicPr preferRelativeResize="0"/>
          <p:nvPr/>
        </p:nvPicPr>
        <p:blipFill rotWithShape="1">
          <a:blip r:embed="rId3">
            <a:alphaModFix/>
          </a:blip>
          <a:srcRect b="0" l="0" r="0" t="0"/>
          <a:stretch/>
        </p:blipFill>
        <p:spPr>
          <a:xfrm>
            <a:off x="11032762" y="5683771"/>
            <a:ext cx="964367" cy="964367"/>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g2939ee55162_0_37"/>
          <p:cNvSpPr txBox="1"/>
          <p:nvPr>
            <p:ph type="title"/>
          </p:nvPr>
        </p:nvSpPr>
        <p:spPr>
          <a:xfrm>
            <a:off x="838200" y="365125"/>
            <a:ext cx="10515600" cy="1325700"/>
          </a:xfrm>
          <a:prstGeom prst="rect">
            <a:avLst/>
          </a:prstGeom>
          <a:solidFill>
            <a:srgbClr val="9CC2E5"/>
          </a:solid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4400"/>
              <a:buFont typeface="Calibri"/>
              <a:buNone/>
            </a:pPr>
            <a:r>
              <a:rPr b="1" lang="fr-FR"/>
              <a:t>Accompagnement des victimes</a:t>
            </a:r>
            <a:endParaRPr b="1"/>
          </a:p>
        </p:txBody>
      </p:sp>
      <p:sp>
        <p:nvSpPr>
          <p:cNvPr id="146" name="Google Shape;146;g2939ee55162_0_37"/>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None/>
            </a:pPr>
            <a:r>
              <a:rPr b="1" lang="fr-FR" sz="2600"/>
              <a:t>La plainte : </a:t>
            </a:r>
            <a:endParaRPr b="1" sz="2600"/>
          </a:p>
          <a:p>
            <a:pPr indent="0" lvl="0" marL="0" rtl="0" algn="just">
              <a:lnSpc>
                <a:spcPct val="90000"/>
              </a:lnSpc>
              <a:spcBef>
                <a:spcPts val="0"/>
              </a:spcBef>
              <a:spcAft>
                <a:spcPts val="0"/>
              </a:spcAft>
              <a:buNone/>
            </a:pPr>
            <a:r>
              <a:t/>
            </a:r>
            <a:endParaRPr b="1" sz="2600"/>
          </a:p>
          <a:p>
            <a:pPr indent="-393700" lvl="0" marL="457200" rtl="0" algn="just">
              <a:lnSpc>
                <a:spcPct val="90000"/>
              </a:lnSpc>
              <a:spcBef>
                <a:spcPts val="0"/>
              </a:spcBef>
              <a:spcAft>
                <a:spcPts val="0"/>
              </a:spcAft>
              <a:buSzPts val="2600"/>
              <a:buAutoNum type="arabicPeriod"/>
            </a:pPr>
            <a:r>
              <a:rPr lang="fr-FR" sz="2600"/>
              <a:t>Pas obligatoire pour la victime (recours assez rare) mais il ne faut pas l’exclure</a:t>
            </a:r>
            <a:endParaRPr sz="2600"/>
          </a:p>
          <a:p>
            <a:pPr indent="-393700" lvl="0" marL="457200" rtl="0" algn="just">
              <a:lnSpc>
                <a:spcPct val="90000"/>
              </a:lnSpc>
              <a:spcBef>
                <a:spcPts val="0"/>
              </a:spcBef>
              <a:spcAft>
                <a:spcPts val="0"/>
              </a:spcAft>
              <a:buSzPts val="2600"/>
              <a:buAutoNum type="arabicPeriod"/>
            </a:pPr>
            <a:r>
              <a:rPr lang="fr-FR" sz="2600"/>
              <a:t>Permet à la victime de faire reconnaître la violation de ses droits, de punir le coupable voir d’obtenir des dommages et intérêts</a:t>
            </a:r>
            <a:endParaRPr sz="2600"/>
          </a:p>
          <a:p>
            <a:pPr indent="-393700" lvl="0" marL="457200" rtl="0" algn="just">
              <a:lnSpc>
                <a:spcPct val="90000"/>
              </a:lnSpc>
              <a:spcBef>
                <a:spcPts val="0"/>
              </a:spcBef>
              <a:spcAft>
                <a:spcPts val="0"/>
              </a:spcAft>
              <a:buSzPts val="2600"/>
              <a:buAutoNum type="arabicPeriod"/>
            </a:pPr>
            <a:r>
              <a:rPr lang="fr-FR" sz="2600"/>
              <a:t>Tout agent de police / gendarmerie est dans l’obligation de recevoir le dépôt de plainte</a:t>
            </a:r>
            <a:endParaRPr sz="2600"/>
          </a:p>
          <a:p>
            <a:pPr indent="-393700" lvl="0" marL="457200" rtl="0" algn="just">
              <a:lnSpc>
                <a:spcPct val="90000"/>
              </a:lnSpc>
              <a:spcBef>
                <a:spcPts val="0"/>
              </a:spcBef>
              <a:spcAft>
                <a:spcPts val="0"/>
              </a:spcAft>
              <a:buSzPts val="2600"/>
              <a:buAutoNum type="arabicPeriod"/>
            </a:pPr>
            <a:r>
              <a:rPr lang="fr-FR" sz="2600"/>
              <a:t>Lors de violences physiques et sexuelles, le certificat médical est une pièce essentielle qui permettra au juge de statuer</a:t>
            </a:r>
            <a:endParaRPr sz="2600"/>
          </a:p>
          <a:p>
            <a:pPr indent="0" lvl="0" marL="0" rtl="0" algn="l">
              <a:lnSpc>
                <a:spcPct val="90000"/>
              </a:lnSpc>
              <a:spcBef>
                <a:spcPts val="1000"/>
              </a:spcBef>
              <a:spcAft>
                <a:spcPts val="0"/>
              </a:spcAft>
              <a:buClr>
                <a:schemeClr val="dk1"/>
              </a:buClr>
              <a:buSzPts val="2600"/>
              <a:buNone/>
            </a:pPr>
            <a:r>
              <a:t/>
            </a:r>
            <a:endParaRPr sz="2600"/>
          </a:p>
        </p:txBody>
      </p:sp>
      <p:pic>
        <p:nvPicPr>
          <p:cNvPr descr="ReFLeT.jfif" id="147" name="Google Shape;147;g2939ee55162_0_37"/>
          <p:cNvPicPr preferRelativeResize="0"/>
          <p:nvPr/>
        </p:nvPicPr>
        <p:blipFill rotWithShape="1">
          <a:blip r:embed="rId3">
            <a:alphaModFix/>
          </a:blip>
          <a:srcRect b="0" l="0" r="0" t="0"/>
          <a:stretch/>
        </p:blipFill>
        <p:spPr>
          <a:xfrm>
            <a:off x="11032762" y="5683771"/>
            <a:ext cx="964367" cy="964367"/>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g2939ee55162_0_43"/>
          <p:cNvSpPr txBox="1"/>
          <p:nvPr>
            <p:ph type="title"/>
          </p:nvPr>
        </p:nvSpPr>
        <p:spPr>
          <a:xfrm>
            <a:off x="838200" y="365125"/>
            <a:ext cx="10515600" cy="1325700"/>
          </a:xfrm>
          <a:prstGeom prst="rect">
            <a:avLst/>
          </a:prstGeom>
          <a:solidFill>
            <a:srgbClr val="9CC2E5"/>
          </a:solid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4400"/>
              <a:buFont typeface="Calibri"/>
              <a:buNone/>
            </a:pPr>
            <a:r>
              <a:rPr b="1" lang="fr-FR"/>
              <a:t>Accompagnement des victimes</a:t>
            </a:r>
            <a:endParaRPr b="1"/>
          </a:p>
        </p:txBody>
      </p:sp>
      <p:sp>
        <p:nvSpPr>
          <p:cNvPr id="153" name="Google Shape;153;g2939ee55162_0_43"/>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None/>
            </a:pPr>
            <a:r>
              <a:rPr b="1" lang="fr-FR" sz="2600"/>
              <a:t>Le suivi : </a:t>
            </a:r>
            <a:endParaRPr b="1" sz="2600"/>
          </a:p>
          <a:p>
            <a:pPr indent="0" lvl="0" marL="0" rtl="0" algn="just">
              <a:lnSpc>
                <a:spcPct val="90000"/>
              </a:lnSpc>
              <a:spcBef>
                <a:spcPts val="0"/>
              </a:spcBef>
              <a:spcAft>
                <a:spcPts val="0"/>
              </a:spcAft>
              <a:buNone/>
            </a:pPr>
            <a:r>
              <a:t/>
            </a:r>
            <a:endParaRPr b="1" sz="2600"/>
          </a:p>
          <a:p>
            <a:pPr indent="-393700" lvl="0" marL="457200" rtl="0" algn="just">
              <a:lnSpc>
                <a:spcPct val="90000"/>
              </a:lnSpc>
              <a:spcBef>
                <a:spcPts val="0"/>
              </a:spcBef>
              <a:spcAft>
                <a:spcPts val="0"/>
              </a:spcAft>
              <a:buSzPts val="2600"/>
              <a:buAutoNum type="arabicPeriod"/>
            </a:pPr>
            <a:r>
              <a:rPr lang="fr-FR" sz="2600"/>
              <a:t>Permet de disposer d’un répertoire à jour d’adresses les plus proches des femmes en difficulté</a:t>
            </a:r>
            <a:endParaRPr sz="2600"/>
          </a:p>
          <a:p>
            <a:pPr indent="-393700" lvl="0" marL="457200" rtl="0" algn="just">
              <a:lnSpc>
                <a:spcPct val="90000"/>
              </a:lnSpc>
              <a:spcBef>
                <a:spcPts val="0"/>
              </a:spcBef>
              <a:spcAft>
                <a:spcPts val="0"/>
              </a:spcAft>
              <a:buSzPts val="2600"/>
              <a:buAutoNum type="arabicPeriod"/>
            </a:pPr>
            <a:r>
              <a:rPr lang="fr-FR" sz="2600"/>
              <a:t>Les contacts pouvant faire le suivi : Associations d’aide aux victimes, Centre de santé, Commissariat, Assistant.e sociale</a:t>
            </a:r>
            <a:endParaRPr sz="2600"/>
          </a:p>
          <a:p>
            <a:pPr indent="-393700" lvl="0" marL="457200" rtl="0" algn="just">
              <a:lnSpc>
                <a:spcPct val="90000"/>
              </a:lnSpc>
              <a:spcBef>
                <a:spcPts val="0"/>
              </a:spcBef>
              <a:spcAft>
                <a:spcPts val="0"/>
              </a:spcAft>
              <a:buSzPts val="2600"/>
              <a:buAutoNum type="arabicPeriod"/>
            </a:pPr>
            <a:r>
              <a:rPr lang="fr-FR" sz="2600"/>
              <a:t>Si elle ne souhaite pas consulter, les numéros de ces services peuvent être joints lorsque le besoin se fera ressentir</a:t>
            </a:r>
            <a:endParaRPr sz="2600"/>
          </a:p>
          <a:p>
            <a:pPr indent="0" lvl="0" marL="0" rtl="0" algn="l">
              <a:lnSpc>
                <a:spcPct val="90000"/>
              </a:lnSpc>
              <a:spcBef>
                <a:spcPts val="1000"/>
              </a:spcBef>
              <a:spcAft>
                <a:spcPts val="0"/>
              </a:spcAft>
              <a:buClr>
                <a:schemeClr val="dk1"/>
              </a:buClr>
              <a:buSzPts val="2600"/>
              <a:buNone/>
            </a:pPr>
            <a:r>
              <a:t/>
            </a:r>
            <a:endParaRPr sz="2600"/>
          </a:p>
        </p:txBody>
      </p:sp>
      <p:pic>
        <p:nvPicPr>
          <p:cNvPr descr="ReFLeT.jfif" id="154" name="Google Shape;154;g2939ee55162_0_43"/>
          <p:cNvPicPr preferRelativeResize="0"/>
          <p:nvPr/>
        </p:nvPicPr>
        <p:blipFill rotWithShape="1">
          <a:blip r:embed="rId3">
            <a:alphaModFix/>
          </a:blip>
          <a:srcRect b="0" l="0" r="0" t="0"/>
          <a:stretch/>
        </p:blipFill>
        <p:spPr>
          <a:xfrm>
            <a:off x="11032762" y="5683771"/>
            <a:ext cx="964367" cy="96436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2023-10-17T10:02:43Z</dcterms:created>
  <dc:creator>Compte Microsoft</dc:creator>
</cp:coreProperties>
</file>