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71" r:id="rId4"/>
    <p:sldId id="272" r:id="rId5"/>
    <p:sldId id="273" r:id="rId6"/>
    <p:sldId id="274" r:id="rId7"/>
    <p:sldId id="275" r:id="rId8"/>
    <p:sldId id="276" r:id="rId9"/>
    <p:sldId id="277" r:id="rId10"/>
    <p:sldId id="278" r:id="rId11"/>
    <p:sldId id="279" r:id="rId12"/>
    <p:sldId id="282" r:id="rId13"/>
    <p:sldId id="283" r:id="rId14"/>
    <p:sldId id="284" r:id="rId15"/>
    <p:sldId id="280" r:id="rId16"/>
    <p:sldId id="281" r:id="rId17"/>
    <p:sldId id="270" r:id="rId18"/>
    <p:sldId id="257"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267" r:id="rId40"/>
  </p:sldIdLst>
  <p:sldSz cx="12192000" cy="6858000"/>
  <p:notesSz cx="12192000" cy="6858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876" y="-102"/>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2A7BF1-0F1F-4381-903C-D1EC0DB13342}"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fr-FR"/>
        </a:p>
      </dgm:t>
    </dgm:pt>
    <dgm:pt modelId="{CB563CAA-9A95-45C3-959C-81BF8B5414F0}">
      <dgm:prSet/>
      <dgm:spPr/>
      <dgm:t>
        <a:bodyPr/>
        <a:lstStyle/>
        <a:p>
          <a:r>
            <a:rPr lang="fr-FR" dirty="0"/>
            <a:t>Les VBG sont un phénomène relativement jeune aussi bien dans le discours des OI que dans celui des OSC.</a:t>
          </a:r>
        </a:p>
      </dgm:t>
    </dgm:pt>
    <dgm:pt modelId="{F93F4EC9-57D5-4894-89C7-A8C024CF418E}" type="parTrans" cxnId="{D222D5DA-BC3C-47DC-8DD8-A343AA1E6A60}">
      <dgm:prSet/>
      <dgm:spPr/>
      <dgm:t>
        <a:bodyPr/>
        <a:lstStyle/>
        <a:p>
          <a:endParaRPr lang="fr-FR"/>
        </a:p>
      </dgm:t>
    </dgm:pt>
    <dgm:pt modelId="{8658A973-042A-4FF9-9228-00E6EDAE1576}" type="sibTrans" cxnId="{D222D5DA-BC3C-47DC-8DD8-A343AA1E6A60}">
      <dgm:prSet/>
      <dgm:spPr/>
      <dgm:t>
        <a:bodyPr/>
        <a:lstStyle/>
        <a:p>
          <a:endParaRPr lang="fr-FR"/>
        </a:p>
      </dgm:t>
    </dgm:pt>
    <dgm:pt modelId="{6B5B6E51-F15B-411A-847F-D0A88576EEC0}">
      <dgm:prSet/>
      <dgm:spPr/>
      <dgm:t>
        <a:bodyPr/>
        <a:lstStyle/>
        <a:p>
          <a:r>
            <a:rPr lang="fr-FR" dirty="0"/>
            <a:t>Les VBG constituent un ensemble hétérogène de violences. Elles se manifestent effectivement de plusieurs façons et peuvent donc biaiser le jugement des acteurs d’OSC.</a:t>
          </a:r>
        </a:p>
      </dgm:t>
    </dgm:pt>
    <dgm:pt modelId="{E648B9C5-3EBC-4532-8685-96960D530ECA}" type="parTrans" cxnId="{9D341F45-C403-4EB6-B52E-1027B7500C50}">
      <dgm:prSet/>
      <dgm:spPr/>
      <dgm:t>
        <a:bodyPr/>
        <a:lstStyle/>
        <a:p>
          <a:endParaRPr lang="fr-FR"/>
        </a:p>
      </dgm:t>
    </dgm:pt>
    <dgm:pt modelId="{C4D09C8C-C0F6-4004-90CB-512E5ADAC3F4}" type="sibTrans" cxnId="{9D341F45-C403-4EB6-B52E-1027B7500C50}">
      <dgm:prSet/>
      <dgm:spPr/>
      <dgm:t>
        <a:bodyPr/>
        <a:lstStyle/>
        <a:p>
          <a:endParaRPr lang="fr-FR"/>
        </a:p>
      </dgm:t>
    </dgm:pt>
    <dgm:pt modelId="{04BC482D-E10F-4E3C-9392-B11ED3BD865E}">
      <dgm:prSet/>
      <dgm:spPr/>
      <dgm:t>
        <a:bodyPr/>
        <a:lstStyle/>
        <a:p>
          <a:r>
            <a:rPr lang="fr-FR" dirty="0"/>
            <a:t>Les VBG font constamment l’objet de débat et ne parviennent pas à faire l’unanimité.</a:t>
          </a:r>
        </a:p>
      </dgm:t>
    </dgm:pt>
    <dgm:pt modelId="{26C59D75-0F45-4667-AB06-3D94A4A0700E}" type="parTrans" cxnId="{5C94E656-749C-4E55-BCE0-46246625E4D8}">
      <dgm:prSet/>
      <dgm:spPr/>
      <dgm:t>
        <a:bodyPr/>
        <a:lstStyle/>
        <a:p>
          <a:endParaRPr lang="fr-FR"/>
        </a:p>
      </dgm:t>
    </dgm:pt>
    <dgm:pt modelId="{67BB9482-CE73-4417-8C17-7F641DD09C8C}" type="sibTrans" cxnId="{5C94E656-749C-4E55-BCE0-46246625E4D8}">
      <dgm:prSet/>
      <dgm:spPr/>
      <dgm:t>
        <a:bodyPr/>
        <a:lstStyle/>
        <a:p>
          <a:endParaRPr lang="fr-FR"/>
        </a:p>
      </dgm:t>
    </dgm:pt>
    <dgm:pt modelId="{633CCF91-105F-40EF-AB8E-27AAD164211F}" type="pres">
      <dgm:prSet presAssocID="{812A7BF1-0F1F-4381-903C-D1EC0DB13342}" presName="Name0" presStyleCnt="0">
        <dgm:presLayoutVars>
          <dgm:dir/>
          <dgm:animLvl val="lvl"/>
          <dgm:resizeHandles val="exact"/>
        </dgm:presLayoutVars>
      </dgm:prSet>
      <dgm:spPr/>
      <dgm:t>
        <a:bodyPr/>
        <a:lstStyle/>
        <a:p>
          <a:endParaRPr lang="fr-FR"/>
        </a:p>
      </dgm:t>
    </dgm:pt>
    <dgm:pt modelId="{54E9DDB0-D169-4C3A-952A-22C158153BDF}" type="pres">
      <dgm:prSet presAssocID="{CB563CAA-9A95-45C3-959C-81BF8B5414F0}" presName="linNode" presStyleCnt="0"/>
      <dgm:spPr/>
      <dgm:t>
        <a:bodyPr/>
        <a:lstStyle/>
        <a:p>
          <a:endParaRPr lang="fr-FR"/>
        </a:p>
      </dgm:t>
    </dgm:pt>
    <dgm:pt modelId="{F6A20E88-329E-4563-BA26-354FA7F70AE6}" type="pres">
      <dgm:prSet presAssocID="{CB563CAA-9A95-45C3-959C-81BF8B5414F0}" presName="parentText" presStyleLbl="node1" presStyleIdx="0" presStyleCnt="3" custScaleX="277778">
        <dgm:presLayoutVars>
          <dgm:chMax val="1"/>
          <dgm:bulletEnabled val="1"/>
        </dgm:presLayoutVars>
      </dgm:prSet>
      <dgm:spPr/>
      <dgm:t>
        <a:bodyPr/>
        <a:lstStyle/>
        <a:p>
          <a:endParaRPr lang="fr-FR"/>
        </a:p>
      </dgm:t>
    </dgm:pt>
    <dgm:pt modelId="{2231760F-F72F-4C26-91A5-4A86EAD3AF2A}" type="pres">
      <dgm:prSet presAssocID="{8658A973-042A-4FF9-9228-00E6EDAE1576}" presName="sp" presStyleCnt="0"/>
      <dgm:spPr/>
      <dgm:t>
        <a:bodyPr/>
        <a:lstStyle/>
        <a:p>
          <a:endParaRPr lang="fr-FR"/>
        </a:p>
      </dgm:t>
    </dgm:pt>
    <dgm:pt modelId="{2067832B-9FC6-4000-B06E-84BE85433268}" type="pres">
      <dgm:prSet presAssocID="{6B5B6E51-F15B-411A-847F-D0A88576EEC0}" presName="linNode" presStyleCnt="0"/>
      <dgm:spPr/>
      <dgm:t>
        <a:bodyPr/>
        <a:lstStyle/>
        <a:p>
          <a:endParaRPr lang="fr-FR"/>
        </a:p>
      </dgm:t>
    </dgm:pt>
    <dgm:pt modelId="{3C943B98-1A06-4D1A-8D96-C6B1EF96F074}" type="pres">
      <dgm:prSet presAssocID="{6B5B6E51-F15B-411A-847F-D0A88576EEC0}" presName="parentText" presStyleLbl="node1" presStyleIdx="1" presStyleCnt="3" custScaleX="277778">
        <dgm:presLayoutVars>
          <dgm:chMax val="1"/>
          <dgm:bulletEnabled val="1"/>
        </dgm:presLayoutVars>
      </dgm:prSet>
      <dgm:spPr/>
      <dgm:t>
        <a:bodyPr/>
        <a:lstStyle/>
        <a:p>
          <a:endParaRPr lang="fr-FR"/>
        </a:p>
      </dgm:t>
    </dgm:pt>
    <dgm:pt modelId="{9D33D10B-4693-4415-BE62-62613A3018C0}" type="pres">
      <dgm:prSet presAssocID="{C4D09C8C-C0F6-4004-90CB-512E5ADAC3F4}" presName="sp" presStyleCnt="0"/>
      <dgm:spPr/>
      <dgm:t>
        <a:bodyPr/>
        <a:lstStyle/>
        <a:p>
          <a:endParaRPr lang="fr-FR"/>
        </a:p>
      </dgm:t>
    </dgm:pt>
    <dgm:pt modelId="{A7D18906-E29D-4536-8AF2-9B31CC3B885A}" type="pres">
      <dgm:prSet presAssocID="{04BC482D-E10F-4E3C-9392-B11ED3BD865E}" presName="linNode" presStyleCnt="0"/>
      <dgm:spPr/>
      <dgm:t>
        <a:bodyPr/>
        <a:lstStyle/>
        <a:p>
          <a:endParaRPr lang="fr-FR"/>
        </a:p>
      </dgm:t>
    </dgm:pt>
    <dgm:pt modelId="{AFCE5CF7-C804-4532-805E-CD47C573C229}" type="pres">
      <dgm:prSet presAssocID="{04BC482D-E10F-4E3C-9392-B11ED3BD865E}" presName="parentText" presStyleLbl="node1" presStyleIdx="2" presStyleCnt="3" custScaleX="277778">
        <dgm:presLayoutVars>
          <dgm:chMax val="1"/>
          <dgm:bulletEnabled val="1"/>
        </dgm:presLayoutVars>
      </dgm:prSet>
      <dgm:spPr/>
      <dgm:t>
        <a:bodyPr/>
        <a:lstStyle/>
        <a:p>
          <a:endParaRPr lang="fr-FR"/>
        </a:p>
      </dgm:t>
    </dgm:pt>
  </dgm:ptLst>
  <dgm:cxnLst>
    <dgm:cxn modelId="{D222D5DA-BC3C-47DC-8DD8-A343AA1E6A60}" srcId="{812A7BF1-0F1F-4381-903C-D1EC0DB13342}" destId="{CB563CAA-9A95-45C3-959C-81BF8B5414F0}" srcOrd="0" destOrd="0" parTransId="{F93F4EC9-57D5-4894-89C7-A8C024CF418E}" sibTransId="{8658A973-042A-4FF9-9228-00E6EDAE1576}"/>
    <dgm:cxn modelId="{862C9FE4-93F2-42DE-B3A7-5CF430951F1C}" type="presOf" srcId="{04BC482D-E10F-4E3C-9392-B11ED3BD865E}" destId="{AFCE5CF7-C804-4532-805E-CD47C573C229}" srcOrd="0" destOrd="0" presId="urn:microsoft.com/office/officeart/2005/8/layout/vList5"/>
    <dgm:cxn modelId="{335B26F8-924F-4EBC-8470-CB827230A958}" type="presOf" srcId="{CB563CAA-9A95-45C3-959C-81BF8B5414F0}" destId="{F6A20E88-329E-4563-BA26-354FA7F70AE6}" srcOrd="0" destOrd="0" presId="urn:microsoft.com/office/officeart/2005/8/layout/vList5"/>
    <dgm:cxn modelId="{036EA2F9-72D2-4789-9D59-2C25AB50C80E}" type="presOf" srcId="{812A7BF1-0F1F-4381-903C-D1EC0DB13342}" destId="{633CCF91-105F-40EF-AB8E-27AAD164211F}" srcOrd="0" destOrd="0" presId="urn:microsoft.com/office/officeart/2005/8/layout/vList5"/>
    <dgm:cxn modelId="{5C94E656-749C-4E55-BCE0-46246625E4D8}" srcId="{812A7BF1-0F1F-4381-903C-D1EC0DB13342}" destId="{04BC482D-E10F-4E3C-9392-B11ED3BD865E}" srcOrd="2" destOrd="0" parTransId="{26C59D75-0F45-4667-AB06-3D94A4A0700E}" sibTransId="{67BB9482-CE73-4417-8C17-7F641DD09C8C}"/>
    <dgm:cxn modelId="{9D341F45-C403-4EB6-B52E-1027B7500C50}" srcId="{812A7BF1-0F1F-4381-903C-D1EC0DB13342}" destId="{6B5B6E51-F15B-411A-847F-D0A88576EEC0}" srcOrd="1" destOrd="0" parTransId="{E648B9C5-3EBC-4532-8685-96960D530ECA}" sibTransId="{C4D09C8C-C0F6-4004-90CB-512E5ADAC3F4}"/>
    <dgm:cxn modelId="{CEA673E8-CC34-4F63-B618-384053405B37}" type="presOf" srcId="{6B5B6E51-F15B-411A-847F-D0A88576EEC0}" destId="{3C943B98-1A06-4D1A-8D96-C6B1EF96F074}" srcOrd="0" destOrd="0" presId="urn:microsoft.com/office/officeart/2005/8/layout/vList5"/>
    <dgm:cxn modelId="{AA9DA497-0D75-4A99-84CA-7A0D9BF4F24A}" type="presParOf" srcId="{633CCF91-105F-40EF-AB8E-27AAD164211F}" destId="{54E9DDB0-D169-4C3A-952A-22C158153BDF}" srcOrd="0" destOrd="0" presId="urn:microsoft.com/office/officeart/2005/8/layout/vList5"/>
    <dgm:cxn modelId="{F87D5313-0E0F-40BF-A7DE-A8BA028D3F69}" type="presParOf" srcId="{54E9DDB0-D169-4C3A-952A-22C158153BDF}" destId="{F6A20E88-329E-4563-BA26-354FA7F70AE6}" srcOrd="0" destOrd="0" presId="urn:microsoft.com/office/officeart/2005/8/layout/vList5"/>
    <dgm:cxn modelId="{DC829242-9477-4136-8B51-6E3F4994C4E8}" type="presParOf" srcId="{633CCF91-105F-40EF-AB8E-27AAD164211F}" destId="{2231760F-F72F-4C26-91A5-4A86EAD3AF2A}" srcOrd="1" destOrd="0" presId="urn:microsoft.com/office/officeart/2005/8/layout/vList5"/>
    <dgm:cxn modelId="{F69F39D4-469D-4245-AA48-2F601C259180}" type="presParOf" srcId="{633CCF91-105F-40EF-AB8E-27AAD164211F}" destId="{2067832B-9FC6-4000-B06E-84BE85433268}" srcOrd="2" destOrd="0" presId="urn:microsoft.com/office/officeart/2005/8/layout/vList5"/>
    <dgm:cxn modelId="{EFE4B6EC-2241-489D-A652-78CFA74E3B48}" type="presParOf" srcId="{2067832B-9FC6-4000-B06E-84BE85433268}" destId="{3C943B98-1A06-4D1A-8D96-C6B1EF96F074}" srcOrd="0" destOrd="0" presId="urn:microsoft.com/office/officeart/2005/8/layout/vList5"/>
    <dgm:cxn modelId="{E5CEC2BD-C000-4104-BB8D-1D8B3B438BAF}" type="presParOf" srcId="{633CCF91-105F-40EF-AB8E-27AAD164211F}" destId="{9D33D10B-4693-4415-BE62-62613A3018C0}" srcOrd="3" destOrd="0" presId="urn:microsoft.com/office/officeart/2005/8/layout/vList5"/>
    <dgm:cxn modelId="{EC4EE242-0AEA-4199-A55A-FFEA12458329}" type="presParOf" srcId="{633CCF91-105F-40EF-AB8E-27AAD164211F}" destId="{A7D18906-E29D-4536-8AF2-9B31CC3B885A}" srcOrd="4" destOrd="0" presId="urn:microsoft.com/office/officeart/2005/8/layout/vList5"/>
    <dgm:cxn modelId="{0CA56DFF-8B9B-4B66-8682-5DF0F74DE779}" type="presParOf" srcId="{A7D18906-E29D-4536-8AF2-9B31CC3B885A}" destId="{AFCE5CF7-C804-4532-805E-CD47C573C229}"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8AABEA-CC2F-4E5B-B1C3-947EEDCA9679}"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fr-FR"/>
        </a:p>
      </dgm:t>
    </dgm:pt>
    <dgm:pt modelId="{2EC45CFA-A11F-4396-A46B-6D66C1B76629}">
      <dgm:prSet custT="1"/>
      <dgm:spPr/>
      <dgm:t>
        <a:bodyPr/>
        <a:lstStyle/>
        <a:p>
          <a:r>
            <a:rPr lang="fr-FR" sz="3800" b="1" u="sng" dirty="0"/>
            <a:t>Questions :</a:t>
          </a:r>
          <a:endParaRPr lang="fr-FR" sz="3800" dirty="0"/>
        </a:p>
      </dgm:t>
    </dgm:pt>
    <dgm:pt modelId="{EFC206BF-294C-459E-B12B-C78D9C632934}" type="parTrans" cxnId="{DA22DD0F-E3E5-4A28-8743-DFE639DDCD98}">
      <dgm:prSet/>
      <dgm:spPr/>
      <dgm:t>
        <a:bodyPr/>
        <a:lstStyle/>
        <a:p>
          <a:endParaRPr lang="fr-FR" sz="3800"/>
        </a:p>
      </dgm:t>
    </dgm:pt>
    <dgm:pt modelId="{50672C90-B957-450C-8DA8-6EEBDBB7D063}" type="sibTrans" cxnId="{DA22DD0F-E3E5-4A28-8743-DFE639DDCD98}">
      <dgm:prSet/>
      <dgm:spPr/>
      <dgm:t>
        <a:bodyPr/>
        <a:lstStyle/>
        <a:p>
          <a:endParaRPr lang="fr-FR" sz="3800"/>
        </a:p>
      </dgm:t>
    </dgm:pt>
    <dgm:pt modelId="{89C5CC73-9FB0-4369-AD0F-46A4806D6795}">
      <dgm:prSet custT="1"/>
      <dgm:spPr/>
      <dgm:t>
        <a:bodyPr/>
        <a:lstStyle/>
        <a:p>
          <a:r>
            <a:rPr lang="fr-FR" sz="3800" dirty="0" smtClean="0"/>
            <a:t>Identifier </a:t>
          </a:r>
          <a:r>
            <a:rPr lang="fr-FR" sz="3800" dirty="0"/>
            <a:t>les différentes formes de violence basées sur le genre dans cette situation.</a:t>
          </a:r>
        </a:p>
      </dgm:t>
    </dgm:pt>
    <dgm:pt modelId="{6D961472-1398-4E71-91F7-B8EA022E68F6}" type="parTrans" cxnId="{81F6EE9E-DB3E-40D4-A972-749944DD48F9}">
      <dgm:prSet/>
      <dgm:spPr/>
      <dgm:t>
        <a:bodyPr/>
        <a:lstStyle/>
        <a:p>
          <a:endParaRPr lang="fr-FR" sz="3800"/>
        </a:p>
      </dgm:t>
    </dgm:pt>
    <dgm:pt modelId="{DCF39BCF-854D-40FE-93CA-318E467E8A84}" type="sibTrans" cxnId="{81F6EE9E-DB3E-40D4-A972-749944DD48F9}">
      <dgm:prSet/>
      <dgm:spPr/>
      <dgm:t>
        <a:bodyPr/>
        <a:lstStyle/>
        <a:p>
          <a:endParaRPr lang="fr-FR" sz="3800"/>
        </a:p>
      </dgm:t>
    </dgm:pt>
    <dgm:pt modelId="{32622365-496F-4373-BBD2-2BF6B3F11F99}" type="pres">
      <dgm:prSet presAssocID="{0E8AABEA-CC2F-4E5B-B1C3-947EEDCA9679}" presName="Name0" presStyleCnt="0">
        <dgm:presLayoutVars>
          <dgm:dir/>
          <dgm:animLvl val="lvl"/>
          <dgm:resizeHandles val="exact"/>
        </dgm:presLayoutVars>
      </dgm:prSet>
      <dgm:spPr/>
      <dgm:t>
        <a:bodyPr/>
        <a:lstStyle/>
        <a:p>
          <a:endParaRPr lang="fr-FR"/>
        </a:p>
      </dgm:t>
    </dgm:pt>
    <dgm:pt modelId="{EAF65FE9-8EF8-4269-9914-B60DEE9D8564}" type="pres">
      <dgm:prSet presAssocID="{2EC45CFA-A11F-4396-A46B-6D66C1B76629}" presName="linNode" presStyleCnt="0"/>
      <dgm:spPr/>
      <dgm:t>
        <a:bodyPr/>
        <a:lstStyle/>
        <a:p>
          <a:endParaRPr lang="fr-FR"/>
        </a:p>
      </dgm:t>
    </dgm:pt>
    <dgm:pt modelId="{BC46E7EC-82B5-434C-9168-CF132D42FD8F}" type="pres">
      <dgm:prSet presAssocID="{2EC45CFA-A11F-4396-A46B-6D66C1B76629}" presName="parentText" presStyleLbl="node1" presStyleIdx="0" presStyleCnt="2" custScaleX="277075" custLinFactNeighborX="1521" custLinFactNeighborY="2887">
        <dgm:presLayoutVars>
          <dgm:chMax val="1"/>
          <dgm:bulletEnabled val="1"/>
        </dgm:presLayoutVars>
      </dgm:prSet>
      <dgm:spPr/>
      <dgm:t>
        <a:bodyPr/>
        <a:lstStyle/>
        <a:p>
          <a:endParaRPr lang="fr-FR"/>
        </a:p>
      </dgm:t>
    </dgm:pt>
    <dgm:pt modelId="{84B56154-AFE6-4523-AA3D-579BCA5436C6}" type="pres">
      <dgm:prSet presAssocID="{50672C90-B957-450C-8DA8-6EEBDBB7D063}" presName="sp" presStyleCnt="0"/>
      <dgm:spPr/>
      <dgm:t>
        <a:bodyPr/>
        <a:lstStyle/>
        <a:p>
          <a:endParaRPr lang="fr-FR"/>
        </a:p>
      </dgm:t>
    </dgm:pt>
    <dgm:pt modelId="{BF59774F-9404-45E0-B495-1BCCA3FD2BBD}" type="pres">
      <dgm:prSet presAssocID="{89C5CC73-9FB0-4369-AD0F-46A4806D6795}" presName="linNode" presStyleCnt="0"/>
      <dgm:spPr/>
      <dgm:t>
        <a:bodyPr/>
        <a:lstStyle/>
        <a:p>
          <a:endParaRPr lang="fr-FR"/>
        </a:p>
      </dgm:t>
    </dgm:pt>
    <dgm:pt modelId="{BD6DDE79-18D9-4AD3-ACFF-E307F441FE3F}" type="pres">
      <dgm:prSet presAssocID="{89C5CC73-9FB0-4369-AD0F-46A4806D6795}" presName="parentText" presStyleLbl="node1" presStyleIdx="1" presStyleCnt="2" custScaleX="277075" custLinFactNeighborX="1521" custLinFactNeighborY="2887">
        <dgm:presLayoutVars>
          <dgm:chMax val="1"/>
          <dgm:bulletEnabled val="1"/>
        </dgm:presLayoutVars>
      </dgm:prSet>
      <dgm:spPr/>
      <dgm:t>
        <a:bodyPr/>
        <a:lstStyle/>
        <a:p>
          <a:endParaRPr lang="fr-FR"/>
        </a:p>
      </dgm:t>
    </dgm:pt>
  </dgm:ptLst>
  <dgm:cxnLst>
    <dgm:cxn modelId="{3A177709-7F1C-4B8D-A3D7-7AB97165423E}" type="presOf" srcId="{89C5CC73-9FB0-4369-AD0F-46A4806D6795}" destId="{BD6DDE79-18D9-4AD3-ACFF-E307F441FE3F}" srcOrd="0" destOrd="0" presId="urn:microsoft.com/office/officeart/2005/8/layout/vList5"/>
    <dgm:cxn modelId="{A0C951AB-BE28-42E1-A5BD-C3AFBAF4D425}" type="presOf" srcId="{0E8AABEA-CC2F-4E5B-B1C3-947EEDCA9679}" destId="{32622365-496F-4373-BBD2-2BF6B3F11F99}" srcOrd="0" destOrd="0" presId="urn:microsoft.com/office/officeart/2005/8/layout/vList5"/>
    <dgm:cxn modelId="{CF476B57-1D1A-485B-9968-B9DE97B55DE0}" type="presOf" srcId="{2EC45CFA-A11F-4396-A46B-6D66C1B76629}" destId="{BC46E7EC-82B5-434C-9168-CF132D42FD8F}" srcOrd="0" destOrd="0" presId="urn:microsoft.com/office/officeart/2005/8/layout/vList5"/>
    <dgm:cxn modelId="{81F6EE9E-DB3E-40D4-A972-749944DD48F9}" srcId="{0E8AABEA-CC2F-4E5B-B1C3-947EEDCA9679}" destId="{89C5CC73-9FB0-4369-AD0F-46A4806D6795}" srcOrd="1" destOrd="0" parTransId="{6D961472-1398-4E71-91F7-B8EA022E68F6}" sibTransId="{DCF39BCF-854D-40FE-93CA-318E467E8A84}"/>
    <dgm:cxn modelId="{DA22DD0F-E3E5-4A28-8743-DFE639DDCD98}" srcId="{0E8AABEA-CC2F-4E5B-B1C3-947EEDCA9679}" destId="{2EC45CFA-A11F-4396-A46B-6D66C1B76629}" srcOrd="0" destOrd="0" parTransId="{EFC206BF-294C-459E-B12B-C78D9C632934}" sibTransId="{50672C90-B957-450C-8DA8-6EEBDBB7D063}"/>
    <dgm:cxn modelId="{61ABA9D7-6CAA-41FD-B5C1-CAADF70A23FC}" type="presParOf" srcId="{32622365-496F-4373-BBD2-2BF6B3F11F99}" destId="{EAF65FE9-8EF8-4269-9914-B60DEE9D8564}" srcOrd="0" destOrd="0" presId="urn:microsoft.com/office/officeart/2005/8/layout/vList5"/>
    <dgm:cxn modelId="{FD7AFF7C-D033-45E2-9E7D-B74FFF805A23}" type="presParOf" srcId="{EAF65FE9-8EF8-4269-9914-B60DEE9D8564}" destId="{BC46E7EC-82B5-434C-9168-CF132D42FD8F}" srcOrd="0" destOrd="0" presId="urn:microsoft.com/office/officeart/2005/8/layout/vList5"/>
    <dgm:cxn modelId="{ED5194DA-33B4-4F41-B6A3-9A9490324F25}" type="presParOf" srcId="{32622365-496F-4373-BBD2-2BF6B3F11F99}" destId="{84B56154-AFE6-4523-AA3D-579BCA5436C6}" srcOrd="1" destOrd="0" presId="urn:microsoft.com/office/officeart/2005/8/layout/vList5"/>
    <dgm:cxn modelId="{B4500248-2DBC-4D29-8940-91F4F355D8EC}" type="presParOf" srcId="{32622365-496F-4373-BBD2-2BF6B3F11F99}" destId="{BF59774F-9404-45E0-B495-1BCCA3FD2BBD}" srcOrd="2" destOrd="0" presId="urn:microsoft.com/office/officeart/2005/8/layout/vList5"/>
    <dgm:cxn modelId="{91B5BCC6-38FA-44CF-BAD2-CB98B2A19A53}" type="presParOf" srcId="{BF59774F-9404-45E0-B495-1BCCA3FD2BBD}" destId="{BD6DDE79-18D9-4AD3-ACFF-E307F441FE3F}"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BA6A81-E453-473B-8302-67E13130DA2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fr-FR"/>
        </a:p>
      </dgm:t>
    </dgm:pt>
    <dgm:pt modelId="{EE77FCBE-22EF-4E79-80B5-4387A677D02B}">
      <dgm:prSet custT="1"/>
      <dgm:spPr/>
      <dgm:t>
        <a:bodyPr/>
        <a:lstStyle/>
        <a:p>
          <a:r>
            <a:rPr lang="fr-FR" sz="2000" dirty="0"/>
            <a:t>Selon les estimations mondiales de l'OMS, 35% des femmes, soit près d'1 femme sur 3, indiquent avoir été exposées à des violences physiques ou sexuelles de la part de leur partenaire intime ou de quelqu’un d’autre au cours de leur vie.</a:t>
          </a:r>
        </a:p>
      </dgm:t>
    </dgm:pt>
    <dgm:pt modelId="{77C5C975-736C-4E65-A0B0-525B8F053000}" type="parTrans" cxnId="{7DEE2441-CD90-49D2-B680-0240EC914E3C}">
      <dgm:prSet/>
      <dgm:spPr/>
      <dgm:t>
        <a:bodyPr/>
        <a:lstStyle/>
        <a:p>
          <a:endParaRPr lang="fr-FR"/>
        </a:p>
      </dgm:t>
    </dgm:pt>
    <dgm:pt modelId="{ED41D325-DD23-4549-B65C-227ED6F02590}" type="sibTrans" cxnId="{7DEE2441-CD90-49D2-B680-0240EC914E3C}">
      <dgm:prSet/>
      <dgm:spPr/>
      <dgm:t>
        <a:bodyPr/>
        <a:lstStyle/>
        <a:p>
          <a:endParaRPr lang="fr-FR"/>
        </a:p>
      </dgm:t>
    </dgm:pt>
    <dgm:pt modelId="{BB3ACD48-E89B-4BD8-A427-5C15E4BA28FD}">
      <dgm:prSet custT="1"/>
      <dgm:spPr/>
      <dgm:t>
        <a:bodyPr/>
        <a:lstStyle/>
        <a:p>
          <a:r>
            <a:rPr lang="fr-FR" sz="2000" dirty="0"/>
            <a:t>Selon un rapport </a:t>
          </a:r>
          <a:r>
            <a:rPr lang="fr-FR" sz="2000" dirty="0" smtClean="0"/>
            <a:t>d’ONU </a:t>
          </a:r>
          <a:r>
            <a:rPr lang="fr-FR" sz="2000" dirty="0"/>
            <a:t>Femmes en </a:t>
          </a:r>
          <a:r>
            <a:rPr lang="fr-FR" sz="2000" dirty="0" smtClean="0"/>
            <a:t>liaison </a:t>
          </a:r>
          <a:r>
            <a:rPr lang="fr-FR" sz="2000" dirty="0"/>
            <a:t>avec l’UA et la CEA intitulé « </a:t>
          </a:r>
          <a:r>
            <a:rPr lang="fr-FR" sz="2000" dirty="0" smtClean="0"/>
            <a:t>LA </a:t>
          </a:r>
          <a:r>
            <a:rPr lang="fr-FR" sz="2000" dirty="0"/>
            <a:t>VIOLENCE BASÉE SUR LE GENRE EN AFRIQUE DURANT LA PANDÉMIE DE COVID-19 », partout dans le monde, 18 % des femmes et des filles âgées de 15 à 49 ans ayant déjà eu un partenaire ont subi des violences physiques et/ou sexuelles de la part d’un partenaire actuel ou précédent au cours des 12 derniers mois . En outre, du fait de la COVID-19, il a été fait état d’une intensification de la violence à l’égard des femmes dans le monde, souvent de l’ordre de 25 % selon les pays dotés de systèmes de signalement.</a:t>
          </a:r>
        </a:p>
      </dgm:t>
    </dgm:pt>
    <dgm:pt modelId="{A7F36E5D-42C6-4B0A-8202-D82C4D264F38}" type="parTrans" cxnId="{F8C42DE6-E416-4A17-B0DF-1F6E70739466}">
      <dgm:prSet/>
      <dgm:spPr/>
      <dgm:t>
        <a:bodyPr/>
        <a:lstStyle/>
        <a:p>
          <a:endParaRPr lang="fr-FR"/>
        </a:p>
      </dgm:t>
    </dgm:pt>
    <dgm:pt modelId="{85C253ED-0E1D-470C-BF8F-FDFD73E8C306}" type="sibTrans" cxnId="{F8C42DE6-E416-4A17-B0DF-1F6E70739466}">
      <dgm:prSet/>
      <dgm:spPr/>
      <dgm:t>
        <a:bodyPr/>
        <a:lstStyle/>
        <a:p>
          <a:endParaRPr lang="fr-FR"/>
        </a:p>
      </dgm:t>
    </dgm:pt>
    <dgm:pt modelId="{EA4B4EFE-00C7-4C0A-A69D-1E57A06BB648}" type="pres">
      <dgm:prSet presAssocID="{07BA6A81-E453-473B-8302-67E13130DA24}" presName="linear" presStyleCnt="0">
        <dgm:presLayoutVars>
          <dgm:animLvl val="lvl"/>
          <dgm:resizeHandles val="exact"/>
        </dgm:presLayoutVars>
      </dgm:prSet>
      <dgm:spPr/>
      <dgm:t>
        <a:bodyPr/>
        <a:lstStyle/>
        <a:p>
          <a:endParaRPr lang="fr-FR"/>
        </a:p>
      </dgm:t>
    </dgm:pt>
    <dgm:pt modelId="{D9117AF4-2357-45A5-B766-B0A317ADF7D9}" type="pres">
      <dgm:prSet presAssocID="{EE77FCBE-22EF-4E79-80B5-4387A677D02B}" presName="parentText" presStyleLbl="node1" presStyleIdx="0" presStyleCnt="2" custScaleY="143437" custLinFactY="-48820" custLinFactNeighborX="-28704" custLinFactNeighborY="-100000">
        <dgm:presLayoutVars>
          <dgm:chMax val="0"/>
          <dgm:bulletEnabled val="1"/>
        </dgm:presLayoutVars>
      </dgm:prSet>
      <dgm:spPr/>
      <dgm:t>
        <a:bodyPr/>
        <a:lstStyle/>
        <a:p>
          <a:endParaRPr lang="fr-FR"/>
        </a:p>
      </dgm:t>
    </dgm:pt>
    <dgm:pt modelId="{D759227D-DC3D-4BCE-B091-3F819B27C4F0}" type="pres">
      <dgm:prSet presAssocID="{ED41D325-DD23-4549-B65C-227ED6F02590}" presName="spacer" presStyleCnt="0"/>
      <dgm:spPr/>
      <dgm:t>
        <a:bodyPr/>
        <a:lstStyle/>
        <a:p>
          <a:endParaRPr lang="fr-FR"/>
        </a:p>
      </dgm:t>
    </dgm:pt>
    <dgm:pt modelId="{EFBD0EDD-358F-4B70-AC75-5F76D32854EA}" type="pres">
      <dgm:prSet presAssocID="{BB3ACD48-E89B-4BD8-A427-5C15E4BA28FD}" presName="parentText" presStyleLbl="node1" presStyleIdx="1" presStyleCnt="2" custScaleY="206742">
        <dgm:presLayoutVars>
          <dgm:chMax val="0"/>
          <dgm:bulletEnabled val="1"/>
        </dgm:presLayoutVars>
      </dgm:prSet>
      <dgm:spPr/>
      <dgm:t>
        <a:bodyPr/>
        <a:lstStyle/>
        <a:p>
          <a:endParaRPr lang="fr-FR"/>
        </a:p>
      </dgm:t>
    </dgm:pt>
  </dgm:ptLst>
  <dgm:cxnLst>
    <dgm:cxn modelId="{FBB565C9-CB37-4DFC-BC7F-0373B0B8504A}" type="presOf" srcId="{EE77FCBE-22EF-4E79-80B5-4387A677D02B}" destId="{D9117AF4-2357-45A5-B766-B0A317ADF7D9}" srcOrd="0" destOrd="0" presId="urn:microsoft.com/office/officeart/2005/8/layout/vList2"/>
    <dgm:cxn modelId="{7DEE2441-CD90-49D2-B680-0240EC914E3C}" srcId="{07BA6A81-E453-473B-8302-67E13130DA24}" destId="{EE77FCBE-22EF-4E79-80B5-4387A677D02B}" srcOrd="0" destOrd="0" parTransId="{77C5C975-736C-4E65-A0B0-525B8F053000}" sibTransId="{ED41D325-DD23-4549-B65C-227ED6F02590}"/>
    <dgm:cxn modelId="{F8C42DE6-E416-4A17-B0DF-1F6E70739466}" srcId="{07BA6A81-E453-473B-8302-67E13130DA24}" destId="{BB3ACD48-E89B-4BD8-A427-5C15E4BA28FD}" srcOrd="1" destOrd="0" parTransId="{A7F36E5D-42C6-4B0A-8202-D82C4D264F38}" sibTransId="{85C253ED-0E1D-470C-BF8F-FDFD73E8C306}"/>
    <dgm:cxn modelId="{EC978D79-3F03-4C21-9ED0-7CF505BDA03B}" type="presOf" srcId="{BB3ACD48-E89B-4BD8-A427-5C15E4BA28FD}" destId="{EFBD0EDD-358F-4B70-AC75-5F76D32854EA}" srcOrd="0" destOrd="0" presId="urn:microsoft.com/office/officeart/2005/8/layout/vList2"/>
    <dgm:cxn modelId="{2EA4C6CC-EA2D-4F63-B3B9-46B6292C36D9}" type="presOf" srcId="{07BA6A81-E453-473B-8302-67E13130DA24}" destId="{EA4B4EFE-00C7-4C0A-A69D-1E57A06BB648}" srcOrd="0" destOrd="0" presId="urn:microsoft.com/office/officeart/2005/8/layout/vList2"/>
    <dgm:cxn modelId="{42B60321-85E6-4C07-BFFB-1D21145C7929}" type="presParOf" srcId="{EA4B4EFE-00C7-4C0A-A69D-1E57A06BB648}" destId="{D9117AF4-2357-45A5-B766-B0A317ADF7D9}" srcOrd="0" destOrd="0" presId="urn:microsoft.com/office/officeart/2005/8/layout/vList2"/>
    <dgm:cxn modelId="{3EE3A4F0-8D3A-4A07-8BBD-C96C3116E581}" type="presParOf" srcId="{EA4B4EFE-00C7-4C0A-A69D-1E57A06BB648}" destId="{D759227D-DC3D-4BCE-B091-3F819B27C4F0}" srcOrd="1" destOrd="0" presId="urn:microsoft.com/office/officeart/2005/8/layout/vList2"/>
    <dgm:cxn modelId="{0387D840-4D98-4C8A-8E7E-C296297F3CFB}" type="presParOf" srcId="{EA4B4EFE-00C7-4C0A-A69D-1E57A06BB648}" destId="{EFBD0EDD-358F-4B70-AC75-5F76D32854EA}"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992525-8959-4035-B425-CEB83C57C7CB}"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fr-FR"/>
        </a:p>
      </dgm:t>
    </dgm:pt>
    <dgm:pt modelId="{D33E0448-B3FA-46E2-9EE1-EFCE4A3A8287}">
      <dgm:prSet/>
      <dgm:spPr/>
      <dgm:t>
        <a:bodyPr/>
        <a:lstStyle/>
        <a:p>
          <a:r>
            <a:rPr lang="fr-FR" dirty="0"/>
            <a:t>Une étude menée dans six pays sahéliens a montré que la violence domestique, qu’elle soit physique ou verbale, a augmenté, passant de 40,6 % avant la crise de la </a:t>
          </a:r>
          <a:r>
            <a:rPr lang="fr-FR" dirty="0" smtClean="0"/>
            <a:t>COVID-19, </a:t>
          </a:r>
          <a:r>
            <a:rPr lang="fr-FR" dirty="0"/>
            <a:t>à 52,2 % pendant la pandémie, soit un taux d’augmentation de 12 %. Le Tchad, le Sénégal et le Mali ont respectivement enregistré des augmentations de 30 %, 14 % et 10 %, tandis que le Burkina Faso, la Mauritanie et le Niger enregistrent une augmentation inférieure à 10 %.</a:t>
          </a:r>
        </a:p>
      </dgm:t>
    </dgm:pt>
    <dgm:pt modelId="{38A7B602-A6C5-42D4-A02B-DCEB1A66DADD}" type="parTrans" cxnId="{C5CA9D6A-0135-4283-94A4-47838308FDE5}">
      <dgm:prSet/>
      <dgm:spPr/>
      <dgm:t>
        <a:bodyPr/>
        <a:lstStyle/>
        <a:p>
          <a:endParaRPr lang="fr-FR"/>
        </a:p>
      </dgm:t>
    </dgm:pt>
    <dgm:pt modelId="{D0A25BE6-79DF-47EA-A9AC-A11AF3D9EC47}" type="sibTrans" cxnId="{C5CA9D6A-0135-4283-94A4-47838308FDE5}">
      <dgm:prSet/>
      <dgm:spPr/>
      <dgm:t>
        <a:bodyPr/>
        <a:lstStyle/>
        <a:p>
          <a:endParaRPr lang="fr-FR"/>
        </a:p>
      </dgm:t>
    </dgm:pt>
    <dgm:pt modelId="{B52BD376-EE67-4FFB-910D-9B89381E2CDF}">
      <dgm:prSet/>
      <dgm:spPr/>
      <dgm:t>
        <a:bodyPr/>
        <a:lstStyle/>
        <a:p>
          <a:r>
            <a:rPr lang="fr-FR" dirty="0"/>
            <a:t>Une enquete menée en mai 2016 au Gabon, intitulée «  ENQUÊTE NATIONALE SUR LES VIOLENCES BASEES SUR LE GENRE », a montré qu’en une année près de 7 personnes enquêtées sur 10 (tous sexes confondus 68,5%, soit 1711 sur 2500) ont été victimes d’au moins une forme de VBG. </a:t>
          </a:r>
        </a:p>
      </dgm:t>
    </dgm:pt>
    <dgm:pt modelId="{5CE33282-D90E-418C-AB78-74BF5505F778}" type="parTrans" cxnId="{A3697088-DCCD-44F3-B3A6-19628081B769}">
      <dgm:prSet/>
      <dgm:spPr/>
      <dgm:t>
        <a:bodyPr/>
        <a:lstStyle/>
        <a:p>
          <a:endParaRPr lang="fr-FR"/>
        </a:p>
      </dgm:t>
    </dgm:pt>
    <dgm:pt modelId="{D7F7B2E6-1FF3-41B9-9E9B-8321D7868AC5}" type="sibTrans" cxnId="{A3697088-DCCD-44F3-B3A6-19628081B769}">
      <dgm:prSet/>
      <dgm:spPr/>
      <dgm:t>
        <a:bodyPr/>
        <a:lstStyle/>
        <a:p>
          <a:endParaRPr lang="fr-FR"/>
        </a:p>
      </dgm:t>
    </dgm:pt>
    <dgm:pt modelId="{D211D7F6-33B2-4E09-85FE-0CE310C3A847}" type="pres">
      <dgm:prSet presAssocID="{17992525-8959-4035-B425-CEB83C57C7CB}" presName="Name0" presStyleCnt="0">
        <dgm:presLayoutVars>
          <dgm:dir/>
          <dgm:animLvl val="lvl"/>
          <dgm:resizeHandles val="exact"/>
        </dgm:presLayoutVars>
      </dgm:prSet>
      <dgm:spPr/>
      <dgm:t>
        <a:bodyPr/>
        <a:lstStyle/>
        <a:p>
          <a:endParaRPr lang="fr-FR"/>
        </a:p>
      </dgm:t>
    </dgm:pt>
    <dgm:pt modelId="{CF178E5B-D8D8-4F41-ADA7-BD8C8D8459E2}" type="pres">
      <dgm:prSet presAssocID="{D33E0448-B3FA-46E2-9EE1-EFCE4A3A8287}" presName="linNode" presStyleCnt="0"/>
      <dgm:spPr/>
      <dgm:t>
        <a:bodyPr/>
        <a:lstStyle/>
        <a:p>
          <a:endParaRPr lang="fr-FR"/>
        </a:p>
      </dgm:t>
    </dgm:pt>
    <dgm:pt modelId="{9A7AAB10-19A2-48BD-8641-D94D16B9C847}" type="pres">
      <dgm:prSet presAssocID="{D33E0448-B3FA-46E2-9EE1-EFCE4A3A8287}" presName="parentText" presStyleLbl="node1" presStyleIdx="0" presStyleCnt="2" custScaleX="277778" custLinFactNeighborY="-1640">
        <dgm:presLayoutVars>
          <dgm:chMax val="1"/>
          <dgm:bulletEnabled val="1"/>
        </dgm:presLayoutVars>
      </dgm:prSet>
      <dgm:spPr/>
      <dgm:t>
        <a:bodyPr/>
        <a:lstStyle/>
        <a:p>
          <a:endParaRPr lang="fr-FR"/>
        </a:p>
      </dgm:t>
    </dgm:pt>
    <dgm:pt modelId="{0B2D8271-8748-4FB6-B0FC-7DC61F0DE390}" type="pres">
      <dgm:prSet presAssocID="{D0A25BE6-79DF-47EA-A9AC-A11AF3D9EC47}" presName="sp" presStyleCnt="0"/>
      <dgm:spPr/>
      <dgm:t>
        <a:bodyPr/>
        <a:lstStyle/>
        <a:p>
          <a:endParaRPr lang="fr-FR"/>
        </a:p>
      </dgm:t>
    </dgm:pt>
    <dgm:pt modelId="{6D7858C0-22FD-463B-A472-99D669968167}" type="pres">
      <dgm:prSet presAssocID="{B52BD376-EE67-4FFB-910D-9B89381E2CDF}" presName="linNode" presStyleCnt="0"/>
      <dgm:spPr/>
      <dgm:t>
        <a:bodyPr/>
        <a:lstStyle/>
        <a:p>
          <a:endParaRPr lang="fr-FR"/>
        </a:p>
      </dgm:t>
    </dgm:pt>
    <dgm:pt modelId="{6CEFA1F1-5BF9-4DF6-8A7A-D448FA58E9F9}" type="pres">
      <dgm:prSet presAssocID="{B52BD376-EE67-4FFB-910D-9B89381E2CDF}" presName="parentText" presStyleLbl="node1" presStyleIdx="1" presStyleCnt="2" custScaleX="277778">
        <dgm:presLayoutVars>
          <dgm:chMax val="1"/>
          <dgm:bulletEnabled val="1"/>
        </dgm:presLayoutVars>
      </dgm:prSet>
      <dgm:spPr/>
      <dgm:t>
        <a:bodyPr/>
        <a:lstStyle/>
        <a:p>
          <a:endParaRPr lang="fr-FR"/>
        </a:p>
      </dgm:t>
    </dgm:pt>
  </dgm:ptLst>
  <dgm:cxnLst>
    <dgm:cxn modelId="{3EB0173C-9E4B-42A1-8638-169665019064}" type="presOf" srcId="{B52BD376-EE67-4FFB-910D-9B89381E2CDF}" destId="{6CEFA1F1-5BF9-4DF6-8A7A-D448FA58E9F9}" srcOrd="0" destOrd="0" presId="urn:microsoft.com/office/officeart/2005/8/layout/vList5"/>
    <dgm:cxn modelId="{C5CA9D6A-0135-4283-94A4-47838308FDE5}" srcId="{17992525-8959-4035-B425-CEB83C57C7CB}" destId="{D33E0448-B3FA-46E2-9EE1-EFCE4A3A8287}" srcOrd="0" destOrd="0" parTransId="{38A7B602-A6C5-42D4-A02B-DCEB1A66DADD}" sibTransId="{D0A25BE6-79DF-47EA-A9AC-A11AF3D9EC47}"/>
    <dgm:cxn modelId="{D0631C34-DCDC-4098-86B4-D8E5061A9D16}" type="presOf" srcId="{17992525-8959-4035-B425-CEB83C57C7CB}" destId="{D211D7F6-33B2-4E09-85FE-0CE310C3A847}" srcOrd="0" destOrd="0" presId="urn:microsoft.com/office/officeart/2005/8/layout/vList5"/>
    <dgm:cxn modelId="{8E493C70-9683-4C9D-A5CC-8CC868171618}" type="presOf" srcId="{D33E0448-B3FA-46E2-9EE1-EFCE4A3A8287}" destId="{9A7AAB10-19A2-48BD-8641-D94D16B9C847}" srcOrd="0" destOrd="0" presId="urn:microsoft.com/office/officeart/2005/8/layout/vList5"/>
    <dgm:cxn modelId="{A3697088-DCCD-44F3-B3A6-19628081B769}" srcId="{17992525-8959-4035-B425-CEB83C57C7CB}" destId="{B52BD376-EE67-4FFB-910D-9B89381E2CDF}" srcOrd="1" destOrd="0" parTransId="{5CE33282-D90E-418C-AB78-74BF5505F778}" sibTransId="{D7F7B2E6-1FF3-41B9-9E9B-8321D7868AC5}"/>
    <dgm:cxn modelId="{A2B050B2-5187-4F8D-A0D5-622B37C9F76D}" type="presParOf" srcId="{D211D7F6-33B2-4E09-85FE-0CE310C3A847}" destId="{CF178E5B-D8D8-4F41-ADA7-BD8C8D8459E2}" srcOrd="0" destOrd="0" presId="urn:microsoft.com/office/officeart/2005/8/layout/vList5"/>
    <dgm:cxn modelId="{8AD17B11-7776-4A8E-991F-3CF8364FB1A9}" type="presParOf" srcId="{CF178E5B-D8D8-4F41-ADA7-BD8C8D8459E2}" destId="{9A7AAB10-19A2-48BD-8641-D94D16B9C847}" srcOrd="0" destOrd="0" presId="urn:microsoft.com/office/officeart/2005/8/layout/vList5"/>
    <dgm:cxn modelId="{B5746D08-9DD0-4C29-9912-397EC1BDF41E}" type="presParOf" srcId="{D211D7F6-33B2-4E09-85FE-0CE310C3A847}" destId="{0B2D8271-8748-4FB6-B0FC-7DC61F0DE390}" srcOrd="1" destOrd="0" presId="urn:microsoft.com/office/officeart/2005/8/layout/vList5"/>
    <dgm:cxn modelId="{C5E76585-2117-40D8-9DFD-36ED2137B6B4}" type="presParOf" srcId="{D211D7F6-33B2-4E09-85FE-0CE310C3A847}" destId="{6D7858C0-22FD-463B-A472-99D669968167}" srcOrd="2" destOrd="0" presId="urn:microsoft.com/office/officeart/2005/8/layout/vList5"/>
    <dgm:cxn modelId="{65486E19-D641-47C7-B742-B203F6685CA4}" type="presParOf" srcId="{6D7858C0-22FD-463B-A472-99D669968167}" destId="{6CEFA1F1-5BF9-4DF6-8A7A-D448FA58E9F9}"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E504FC-1914-47E6-9E9E-4254A1389DD0}"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fr-FR"/>
        </a:p>
      </dgm:t>
    </dgm:pt>
    <dgm:pt modelId="{AB0B67AE-A011-4BBB-9ED4-C0BC056D3F61}">
      <dgm:prSet/>
      <dgm:spPr/>
      <dgm:t>
        <a:bodyPr/>
        <a:lstStyle/>
        <a:p>
          <a:r>
            <a:rPr lang="fr-FR" dirty="0"/>
            <a:t>Selon le </a:t>
          </a:r>
          <a:r>
            <a:rPr lang="fr-FR" i="0" dirty="0" smtClean="0"/>
            <a:t>Réseau </a:t>
          </a:r>
          <a:r>
            <a:rPr lang="fr-FR" i="0" dirty="0"/>
            <a:t>Indépendant des </a:t>
          </a:r>
          <a:r>
            <a:rPr lang="fr-FR" i="0" dirty="0" err="1" smtClean="0"/>
            <a:t>Trans</a:t>
          </a:r>
          <a:r>
            <a:rPr lang="fr-FR" i="0" dirty="0" smtClean="0"/>
            <a:t>* </a:t>
          </a:r>
          <a:r>
            <a:rPr lang="fr-FR" i="0" dirty="0"/>
            <a:t>d'Afrique Centrale (RITAC), rien qu’au </a:t>
          </a:r>
          <a:r>
            <a:rPr lang="fr-FR" i="0" dirty="0" smtClean="0"/>
            <a:t>Cameroun, </a:t>
          </a:r>
          <a:r>
            <a:rPr lang="fr-FR" i="0" dirty="0"/>
            <a:t>2000 cas de VBG à l’égard de</a:t>
          </a:r>
          <a:r>
            <a:rPr lang="fr-FR" dirty="0"/>
            <a:t>s personnes MSG ont été recensés en 2020, 4116 en 2021 et 2925 en 2022. </a:t>
          </a:r>
        </a:p>
        <a:p>
          <a:endParaRPr lang="fr-FR" dirty="0"/>
        </a:p>
        <a:p>
          <a:r>
            <a:rPr lang="fr-FR" dirty="0"/>
            <a:t>D’ailleurs, pour le compte de l'année 2023, le RITAC ayant mis sur pied un système mobile de documentation des cas de VBG, </a:t>
          </a:r>
          <a:r>
            <a:rPr lang="fr-FR" dirty="0" smtClean="0"/>
            <a:t>les </a:t>
          </a:r>
          <a:r>
            <a:rPr lang="fr-FR" dirty="0"/>
            <a:t>données </a:t>
          </a:r>
          <a:r>
            <a:rPr lang="fr-FR" dirty="0" smtClean="0"/>
            <a:t>à </a:t>
          </a:r>
          <a:r>
            <a:rPr lang="fr-FR" dirty="0"/>
            <a:t>mi-parcours des VBG </a:t>
          </a:r>
          <a:r>
            <a:rPr lang="fr-FR" dirty="0" smtClean="0"/>
            <a:t>commises à l’encontre des personnes </a:t>
          </a:r>
          <a:r>
            <a:rPr lang="fr-FR" dirty="0" err="1"/>
            <a:t>Trans</a:t>
          </a:r>
          <a:r>
            <a:rPr lang="fr-FR" dirty="0"/>
            <a:t> </a:t>
          </a:r>
          <a:r>
            <a:rPr lang="fr-FR" dirty="0" smtClean="0"/>
            <a:t>sont les suivantes </a:t>
          </a:r>
          <a:r>
            <a:rPr lang="fr-FR" dirty="0"/>
            <a:t>: 656 cas de VBG au Cameroun, 21 en Centrafrique, 34 en RDC et 3 au Gabon. A noter que les autres pays en dehors du Cameroun ont commencé la documentation à travers l'application mobile il y a à peine 1 mois.</a:t>
          </a:r>
        </a:p>
      </dgm:t>
    </dgm:pt>
    <dgm:pt modelId="{0E92B4D7-41CC-4E2D-8DDE-4BD55164AE52}" type="parTrans" cxnId="{617E4818-94B2-47F6-A1EF-B7EA356D10CB}">
      <dgm:prSet/>
      <dgm:spPr/>
      <dgm:t>
        <a:bodyPr/>
        <a:lstStyle/>
        <a:p>
          <a:endParaRPr lang="fr-FR"/>
        </a:p>
      </dgm:t>
    </dgm:pt>
    <dgm:pt modelId="{8BD60E62-0A8A-46DC-821E-7CFF64300952}" type="sibTrans" cxnId="{617E4818-94B2-47F6-A1EF-B7EA356D10CB}">
      <dgm:prSet/>
      <dgm:spPr/>
      <dgm:t>
        <a:bodyPr/>
        <a:lstStyle/>
        <a:p>
          <a:endParaRPr lang="fr-FR"/>
        </a:p>
      </dgm:t>
    </dgm:pt>
    <dgm:pt modelId="{47BA87C2-877C-4B4A-9834-CFB52C99EE7C}" type="pres">
      <dgm:prSet presAssocID="{80E504FC-1914-47E6-9E9E-4254A1389DD0}" presName="Name0" presStyleCnt="0">
        <dgm:presLayoutVars>
          <dgm:dir/>
          <dgm:animLvl val="lvl"/>
          <dgm:resizeHandles val="exact"/>
        </dgm:presLayoutVars>
      </dgm:prSet>
      <dgm:spPr/>
      <dgm:t>
        <a:bodyPr/>
        <a:lstStyle/>
        <a:p>
          <a:endParaRPr lang="fr-FR"/>
        </a:p>
      </dgm:t>
    </dgm:pt>
    <dgm:pt modelId="{552D5C02-9E7F-44CE-AB4B-295C5A5A6177}" type="pres">
      <dgm:prSet presAssocID="{AB0B67AE-A011-4BBB-9ED4-C0BC056D3F61}" presName="linNode" presStyleCnt="0"/>
      <dgm:spPr/>
      <dgm:t>
        <a:bodyPr/>
        <a:lstStyle/>
        <a:p>
          <a:endParaRPr lang="fr-FR"/>
        </a:p>
      </dgm:t>
    </dgm:pt>
    <dgm:pt modelId="{4DF33304-8CD5-4111-A188-41A7DAA6923E}" type="pres">
      <dgm:prSet presAssocID="{AB0B67AE-A011-4BBB-9ED4-C0BC056D3F61}" presName="parentText" presStyleLbl="node1" presStyleIdx="0" presStyleCnt="1" custScaleX="268715">
        <dgm:presLayoutVars>
          <dgm:chMax val="1"/>
          <dgm:bulletEnabled val="1"/>
        </dgm:presLayoutVars>
      </dgm:prSet>
      <dgm:spPr/>
      <dgm:t>
        <a:bodyPr/>
        <a:lstStyle/>
        <a:p>
          <a:endParaRPr lang="fr-FR"/>
        </a:p>
      </dgm:t>
    </dgm:pt>
  </dgm:ptLst>
  <dgm:cxnLst>
    <dgm:cxn modelId="{67DE4DCB-3B16-4C60-A48A-A8EAE41CECC1}" type="presOf" srcId="{AB0B67AE-A011-4BBB-9ED4-C0BC056D3F61}" destId="{4DF33304-8CD5-4111-A188-41A7DAA6923E}" srcOrd="0" destOrd="0" presId="urn:microsoft.com/office/officeart/2005/8/layout/vList5"/>
    <dgm:cxn modelId="{617E4818-94B2-47F6-A1EF-B7EA356D10CB}" srcId="{80E504FC-1914-47E6-9E9E-4254A1389DD0}" destId="{AB0B67AE-A011-4BBB-9ED4-C0BC056D3F61}" srcOrd="0" destOrd="0" parTransId="{0E92B4D7-41CC-4E2D-8DDE-4BD55164AE52}" sibTransId="{8BD60E62-0A8A-46DC-821E-7CFF64300952}"/>
    <dgm:cxn modelId="{44E93B27-E566-4D52-AE1C-34F5AF6AF2FB}" type="presOf" srcId="{80E504FC-1914-47E6-9E9E-4254A1389DD0}" destId="{47BA87C2-877C-4B4A-9834-CFB52C99EE7C}" srcOrd="0" destOrd="0" presId="urn:microsoft.com/office/officeart/2005/8/layout/vList5"/>
    <dgm:cxn modelId="{5A1466C9-1526-47FE-95C3-69EE4ED90B23}" type="presParOf" srcId="{47BA87C2-877C-4B4A-9834-CFB52C99EE7C}" destId="{552D5C02-9E7F-44CE-AB4B-295C5A5A6177}" srcOrd="0" destOrd="0" presId="urn:microsoft.com/office/officeart/2005/8/layout/vList5"/>
    <dgm:cxn modelId="{45339321-D44D-45FE-80A1-BCF491AF8F76}" type="presParOf" srcId="{552D5C02-9E7F-44CE-AB4B-295C5A5A6177}" destId="{4DF33304-8CD5-4111-A188-41A7DAA6923E}"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4C9C31-868B-4DC4-BE37-A49760696F9D}"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fr-FR"/>
        </a:p>
      </dgm:t>
    </dgm:pt>
    <dgm:pt modelId="{32689D7B-68C7-44D0-86E9-2E036AB7E0D3}">
      <dgm:prSet/>
      <dgm:spPr/>
      <dgm:t>
        <a:bodyPr/>
        <a:lstStyle/>
        <a:p>
          <a:r>
            <a:rPr lang="fr-FR" dirty="0"/>
            <a:t>Parmi ces moyens :</a:t>
          </a:r>
        </a:p>
      </dgm:t>
    </dgm:pt>
    <dgm:pt modelId="{7D573831-1544-431B-8A81-8817B59049C4}" type="parTrans" cxnId="{8216302B-2461-45C2-941B-80C2665C3A8C}">
      <dgm:prSet/>
      <dgm:spPr/>
      <dgm:t>
        <a:bodyPr/>
        <a:lstStyle/>
        <a:p>
          <a:endParaRPr lang="fr-FR"/>
        </a:p>
      </dgm:t>
    </dgm:pt>
    <dgm:pt modelId="{A38FB495-484D-4603-A1E0-E4A8E1C6D2B1}" type="sibTrans" cxnId="{8216302B-2461-45C2-941B-80C2665C3A8C}">
      <dgm:prSet/>
      <dgm:spPr/>
      <dgm:t>
        <a:bodyPr/>
        <a:lstStyle/>
        <a:p>
          <a:endParaRPr lang="fr-FR"/>
        </a:p>
      </dgm:t>
    </dgm:pt>
    <dgm:pt modelId="{30CA7038-BC5E-4335-88BF-F883ED239A37}">
      <dgm:prSet/>
      <dgm:spPr/>
      <dgm:t>
        <a:bodyPr/>
        <a:lstStyle/>
        <a:p>
          <a:r>
            <a:rPr lang="fr-FR" dirty="0"/>
            <a:t>Le contrôle exercé sur la sexualité et la capacité reproductive des </a:t>
          </a:r>
          <a:r>
            <a:rPr lang="fr-FR" dirty="0" smtClean="0"/>
            <a:t>femmes </a:t>
          </a:r>
          <a:endParaRPr lang="fr-FR" dirty="0"/>
        </a:p>
      </dgm:t>
    </dgm:pt>
    <dgm:pt modelId="{C88A53D4-756C-4513-9070-E286A920C2C7}" type="parTrans" cxnId="{D7A2F945-AFC1-48CA-A373-7D1E9EF6962A}">
      <dgm:prSet/>
      <dgm:spPr/>
      <dgm:t>
        <a:bodyPr/>
        <a:lstStyle/>
        <a:p>
          <a:endParaRPr lang="fr-FR"/>
        </a:p>
      </dgm:t>
    </dgm:pt>
    <dgm:pt modelId="{44A852AB-4412-424F-81CA-4DEA5D6822E3}" type="sibTrans" cxnId="{D7A2F945-AFC1-48CA-A373-7D1E9EF6962A}">
      <dgm:prSet/>
      <dgm:spPr/>
      <dgm:t>
        <a:bodyPr/>
        <a:lstStyle/>
        <a:p>
          <a:endParaRPr lang="fr-FR"/>
        </a:p>
      </dgm:t>
    </dgm:pt>
    <dgm:pt modelId="{640D05BD-085C-4498-96F0-1526A96719CF}">
      <dgm:prSet/>
      <dgm:spPr/>
      <dgm:t>
        <a:bodyPr/>
        <a:lstStyle/>
        <a:p>
          <a:r>
            <a:rPr lang="fr-FR" dirty="0"/>
            <a:t>Les normes et les pratiques culturelles qui consacrent le statut inégal des </a:t>
          </a:r>
          <a:r>
            <a:rPr lang="fr-FR" dirty="0" smtClean="0"/>
            <a:t>femmes </a:t>
          </a:r>
          <a:endParaRPr lang="fr-FR" dirty="0"/>
        </a:p>
      </dgm:t>
    </dgm:pt>
    <dgm:pt modelId="{501CF140-ECE4-448C-A07C-B99131C911B7}" type="parTrans" cxnId="{E7CF088E-1F4A-4298-A292-933ADFEA22CC}">
      <dgm:prSet/>
      <dgm:spPr/>
      <dgm:t>
        <a:bodyPr/>
        <a:lstStyle/>
        <a:p>
          <a:endParaRPr lang="fr-FR"/>
        </a:p>
      </dgm:t>
    </dgm:pt>
    <dgm:pt modelId="{C5E4216F-F6A7-4B01-ABAF-1EB8ADF6FA45}" type="sibTrans" cxnId="{E7CF088E-1F4A-4298-A292-933ADFEA22CC}">
      <dgm:prSet/>
      <dgm:spPr/>
      <dgm:t>
        <a:bodyPr/>
        <a:lstStyle/>
        <a:p>
          <a:endParaRPr lang="fr-FR"/>
        </a:p>
      </dgm:t>
    </dgm:pt>
    <dgm:pt modelId="{9B517C25-302F-45CA-B755-3110C17154D9}">
      <dgm:prSet/>
      <dgm:spPr/>
      <dgm:t>
        <a:bodyPr/>
        <a:lstStyle/>
        <a:p>
          <a:r>
            <a:rPr lang="fr-FR" dirty="0"/>
            <a:t>Les structures et mécanismes publics qui institutionnalisent les inégalités entre les sexes et qui légitiment par conséquent la violence à l’égard des </a:t>
          </a:r>
          <a:r>
            <a:rPr lang="fr-FR" dirty="0" smtClean="0"/>
            <a:t>femmes </a:t>
          </a:r>
          <a:endParaRPr lang="fr-FR" dirty="0"/>
        </a:p>
      </dgm:t>
    </dgm:pt>
    <dgm:pt modelId="{D9ADB995-A519-4AA2-96BB-28F617CF8436}" type="parTrans" cxnId="{A7738E06-4A46-427B-A3BB-F8E755CE4A24}">
      <dgm:prSet/>
      <dgm:spPr/>
      <dgm:t>
        <a:bodyPr/>
        <a:lstStyle/>
        <a:p>
          <a:endParaRPr lang="fr-FR"/>
        </a:p>
      </dgm:t>
    </dgm:pt>
    <dgm:pt modelId="{1082C14F-B131-421B-A486-2C850973E9B0}" type="sibTrans" cxnId="{A7738E06-4A46-427B-A3BB-F8E755CE4A24}">
      <dgm:prSet/>
      <dgm:spPr/>
      <dgm:t>
        <a:bodyPr/>
        <a:lstStyle/>
        <a:p>
          <a:endParaRPr lang="fr-FR"/>
        </a:p>
      </dgm:t>
    </dgm:pt>
    <dgm:pt modelId="{A699F62C-5D90-4904-BD78-3CB84C3AF717}" type="pres">
      <dgm:prSet presAssocID="{174C9C31-868B-4DC4-BE37-A49760696F9D}" presName="hierChild1" presStyleCnt="0">
        <dgm:presLayoutVars>
          <dgm:orgChart val="1"/>
          <dgm:chPref val="1"/>
          <dgm:dir/>
          <dgm:animOne val="branch"/>
          <dgm:animLvl val="lvl"/>
          <dgm:resizeHandles/>
        </dgm:presLayoutVars>
      </dgm:prSet>
      <dgm:spPr/>
      <dgm:t>
        <a:bodyPr/>
        <a:lstStyle/>
        <a:p>
          <a:endParaRPr lang="fr-FR"/>
        </a:p>
      </dgm:t>
    </dgm:pt>
    <dgm:pt modelId="{DAF9F586-6734-4D1A-B99A-F89D118577D1}" type="pres">
      <dgm:prSet presAssocID="{32689D7B-68C7-44D0-86E9-2E036AB7E0D3}" presName="hierRoot1" presStyleCnt="0">
        <dgm:presLayoutVars>
          <dgm:hierBranch val="init"/>
        </dgm:presLayoutVars>
      </dgm:prSet>
      <dgm:spPr/>
      <dgm:t>
        <a:bodyPr/>
        <a:lstStyle/>
        <a:p>
          <a:endParaRPr lang="fr-FR"/>
        </a:p>
      </dgm:t>
    </dgm:pt>
    <dgm:pt modelId="{595CAB0B-A802-4ECE-A217-D9B9BACC1369}" type="pres">
      <dgm:prSet presAssocID="{32689D7B-68C7-44D0-86E9-2E036AB7E0D3}" presName="rootComposite1" presStyleCnt="0"/>
      <dgm:spPr/>
      <dgm:t>
        <a:bodyPr/>
        <a:lstStyle/>
        <a:p>
          <a:endParaRPr lang="fr-FR"/>
        </a:p>
      </dgm:t>
    </dgm:pt>
    <dgm:pt modelId="{185A109E-890D-4884-8DEC-9A66138C4546}" type="pres">
      <dgm:prSet presAssocID="{32689D7B-68C7-44D0-86E9-2E036AB7E0D3}" presName="rootText1" presStyleLbl="node0" presStyleIdx="0" presStyleCnt="1">
        <dgm:presLayoutVars>
          <dgm:chPref val="3"/>
        </dgm:presLayoutVars>
      </dgm:prSet>
      <dgm:spPr/>
      <dgm:t>
        <a:bodyPr/>
        <a:lstStyle/>
        <a:p>
          <a:endParaRPr lang="fr-FR"/>
        </a:p>
      </dgm:t>
    </dgm:pt>
    <dgm:pt modelId="{FA78BAFA-370C-45DA-AFA0-78FBA7D27658}" type="pres">
      <dgm:prSet presAssocID="{32689D7B-68C7-44D0-86E9-2E036AB7E0D3}" presName="rootConnector1" presStyleLbl="node1" presStyleIdx="0" presStyleCnt="0"/>
      <dgm:spPr/>
      <dgm:t>
        <a:bodyPr/>
        <a:lstStyle/>
        <a:p>
          <a:endParaRPr lang="fr-FR"/>
        </a:p>
      </dgm:t>
    </dgm:pt>
    <dgm:pt modelId="{924C8424-52A5-4E95-9FE9-992C848432E1}" type="pres">
      <dgm:prSet presAssocID="{32689D7B-68C7-44D0-86E9-2E036AB7E0D3}" presName="hierChild2" presStyleCnt="0"/>
      <dgm:spPr/>
      <dgm:t>
        <a:bodyPr/>
        <a:lstStyle/>
        <a:p>
          <a:endParaRPr lang="fr-FR"/>
        </a:p>
      </dgm:t>
    </dgm:pt>
    <dgm:pt modelId="{15253CEE-CD6D-48B3-9EEA-0F507E494EEB}" type="pres">
      <dgm:prSet presAssocID="{C88A53D4-756C-4513-9070-E286A920C2C7}" presName="Name37" presStyleLbl="parChTrans1D2" presStyleIdx="0" presStyleCnt="3"/>
      <dgm:spPr/>
      <dgm:t>
        <a:bodyPr/>
        <a:lstStyle/>
        <a:p>
          <a:endParaRPr lang="fr-FR"/>
        </a:p>
      </dgm:t>
    </dgm:pt>
    <dgm:pt modelId="{658BA168-843C-4304-AA81-F8A47B876BCB}" type="pres">
      <dgm:prSet presAssocID="{30CA7038-BC5E-4335-88BF-F883ED239A37}" presName="hierRoot2" presStyleCnt="0">
        <dgm:presLayoutVars>
          <dgm:hierBranch val="init"/>
        </dgm:presLayoutVars>
      </dgm:prSet>
      <dgm:spPr/>
      <dgm:t>
        <a:bodyPr/>
        <a:lstStyle/>
        <a:p>
          <a:endParaRPr lang="fr-FR"/>
        </a:p>
      </dgm:t>
    </dgm:pt>
    <dgm:pt modelId="{6F2DBDC9-4CDA-41DE-8B59-A982214768BD}" type="pres">
      <dgm:prSet presAssocID="{30CA7038-BC5E-4335-88BF-F883ED239A37}" presName="rootComposite" presStyleCnt="0"/>
      <dgm:spPr/>
      <dgm:t>
        <a:bodyPr/>
        <a:lstStyle/>
        <a:p>
          <a:endParaRPr lang="fr-FR"/>
        </a:p>
      </dgm:t>
    </dgm:pt>
    <dgm:pt modelId="{1336E8A9-54E8-4DE3-8ABB-DC63DB0D3A04}" type="pres">
      <dgm:prSet presAssocID="{30CA7038-BC5E-4335-88BF-F883ED239A37}" presName="rootText" presStyleLbl="node2" presStyleIdx="0" presStyleCnt="3">
        <dgm:presLayoutVars>
          <dgm:chPref val="3"/>
        </dgm:presLayoutVars>
      </dgm:prSet>
      <dgm:spPr/>
      <dgm:t>
        <a:bodyPr/>
        <a:lstStyle/>
        <a:p>
          <a:endParaRPr lang="fr-FR"/>
        </a:p>
      </dgm:t>
    </dgm:pt>
    <dgm:pt modelId="{7FDCED71-B406-4A5B-9EE5-B27CBA377FF7}" type="pres">
      <dgm:prSet presAssocID="{30CA7038-BC5E-4335-88BF-F883ED239A37}" presName="rootConnector" presStyleLbl="node2" presStyleIdx="0" presStyleCnt="3"/>
      <dgm:spPr/>
      <dgm:t>
        <a:bodyPr/>
        <a:lstStyle/>
        <a:p>
          <a:endParaRPr lang="fr-FR"/>
        </a:p>
      </dgm:t>
    </dgm:pt>
    <dgm:pt modelId="{07CBB037-ABE7-470A-88C7-44F42602083E}" type="pres">
      <dgm:prSet presAssocID="{30CA7038-BC5E-4335-88BF-F883ED239A37}" presName="hierChild4" presStyleCnt="0"/>
      <dgm:spPr/>
      <dgm:t>
        <a:bodyPr/>
        <a:lstStyle/>
        <a:p>
          <a:endParaRPr lang="fr-FR"/>
        </a:p>
      </dgm:t>
    </dgm:pt>
    <dgm:pt modelId="{D4DF7A49-5FDE-4EDB-B196-BB620FCCF8BD}" type="pres">
      <dgm:prSet presAssocID="{30CA7038-BC5E-4335-88BF-F883ED239A37}" presName="hierChild5" presStyleCnt="0"/>
      <dgm:spPr/>
      <dgm:t>
        <a:bodyPr/>
        <a:lstStyle/>
        <a:p>
          <a:endParaRPr lang="fr-FR"/>
        </a:p>
      </dgm:t>
    </dgm:pt>
    <dgm:pt modelId="{0132DC32-103E-4FED-8394-AAE4ABD9A33E}" type="pres">
      <dgm:prSet presAssocID="{501CF140-ECE4-448C-A07C-B99131C911B7}" presName="Name37" presStyleLbl="parChTrans1D2" presStyleIdx="1" presStyleCnt="3"/>
      <dgm:spPr/>
      <dgm:t>
        <a:bodyPr/>
        <a:lstStyle/>
        <a:p>
          <a:endParaRPr lang="fr-FR"/>
        </a:p>
      </dgm:t>
    </dgm:pt>
    <dgm:pt modelId="{F8E6D74D-9FF5-4B05-9095-B3452E61A8CA}" type="pres">
      <dgm:prSet presAssocID="{640D05BD-085C-4498-96F0-1526A96719CF}" presName="hierRoot2" presStyleCnt="0">
        <dgm:presLayoutVars>
          <dgm:hierBranch val="init"/>
        </dgm:presLayoutVars>
      </dgm:prSet>
      <dgm:spPr/>
      <dgm:t>
        <a:bodyPr/>
        <a:lstStyle/>
        <a:p>
          <a:endParaRPr lang="fr-FR"/>
        </a:p>
      </dgm:t>
    </dgm:pt>
    <dgm:pt modelId="{3D0BAD7D-D6E0-46B5-8A17-BD50DBFE43B4}" type="pres">
      <dgm:prSet presAssocID="{640D05BD-085C-4498-96F0-1526A96719CF}" presName="rootComposite" presStyleCnt="0"/>
      <dgm:spPr/>
      <dgm:t>
        <a:bodyPr/>
        <a:lstStyle/>
        <a:p>
          <a:endParaRPr lang="fr-FR"/>
        </a:p>
      </dgm:t>
    </dgm:pt>
    <dgm:pt modelId="{3382307F-02A4-4F61-91B9-01801C692793}" type="pres">
      <dgm:prSet presAssocID="{640D05BD-085C-4498-96F0-1526A96719CF}" presName="rootText" presStyleLbl="node2" presStyleIdx="1" presStyleCnt="3">
        <dgm:presLayoutVars>
          <dgm:chPref val="3"/>
        </dgm:presLayoutVars>
      </dgm:prSet>
      <dgm:spPr/>
      <dgm:t>
        <a:bodyPr/>
        <a:lstStyle/>
        <a:p>
          <a:endParaRPr lang="fr-FR"/>
        </a:p>
      </dgm:t>
    </dgm:pt>
    <dgm:pt modelId="{D8FD145A-A9B9-435B-84EA-4946F4CEC23A}" type="pres">
      <dgm:prSet presAssocID="{640D05BD-085C-4498-96F0-1526A96719CF}" presName="rootConnector" presStyleLbl="node2" presStyleIdx="1" presStyleCnt="3"/>
      <dgm:spPr/>
      <dgm:t>
        <a:bodyPr/>
        <a:lstStyle/>
        <a:p>
          <a:endParaRPr lang="fr-FR"/>
        </a:p>
      </dgm:t>
    </dgm:pt>
    <dgm:pt modelId="{D9C80232-79C2-4928-8ED0-1193F27D1BFF}" type="pres">
      <dgm:prSet presAssocID="{640D05BD-085C-4498-96F0-1526A96719CF}" presName="hierChild4" presStyleCnt="0"/>
      <dgm:spPr/>
      <dgm:t>
        <a:bodyPr/>
        <a:lstStyle/>
        <a:p>
          <a:endParaRPr lang="fr-FR"/>
        </a:p>
      </dgm:t>
    </dgm:pt>
    <dgm:pt modelId="{73FE334D-0B3B-4C46-8CE9-E547CECB84B6}" type="pres">
      <dgm:prSet presAssocID="{640D05BD-085C-4498-96F0-1526A96719CF}" presName="hierChild5" presStyleCnt="0"/>
      <dgm:spPr/>
      <dgm:t>
        <a:bodyPr/>
        <a:lstStyle/>
        <a:p>
          <a:endParaRPr lang="fr-FR"/>
        </a:p>
      </dgm:t>
    </dgm:pt>
    <dgm:pt modelId="{CA8B2BB0-4ED0-430D-A4F8-9101731871BC}" type="pres">
      <dgm:prSet presAssocID="{D9ADB995-A519-4AA2-96BB-28F617CF8436}" presName="Name37" presStyleLbl="parChTrans1D2" presStyleIdx="2" presStyleCnt="3"/>
      <dgm:spPr/>
      <dgm:t>
        <a:bodyPr/>
        <a:lstStyle/>
        <a:p>
          <a:endParaRPr lang="fr-FR"/>
        </a:p>
      </dgm:t>
    </dgm:pt>
    <dgm:pt modelId="{6EBF7B22-6BD5-4C26-B673-B2810F5B16CB}" type="pres">
      <dgm:prSet presAssocID="{9B517C25-302F-45CA-B755-3110C17154D9}" presName="hierRoot2" presStyleCnt="0">
        <dgm:presLayoutVars>
          <dgm:hierBranch val="init"/>
        </dgm:presLayoutVars>
      </dgm:prSet>
      <dgm:spPr/>
      <dgm:t>
        <a:bodyPr/>
        <a:lstStyle/>
        <a:p>
          <a:endParaRPr lang="fr-FR"/>
        </a:p>
      </dgm:t>
    </dgm:pt>
    <dgm:pt modelId="{085B75F3-B11E-49B2-8043-C1894B9DA903}" type="pres">
      <dgm:prSet presAssocID="{9B517C25-302F-45CA-B755-3110C17154D9}" presName="rootComposite" presStyleCnt="0"/>
      <dgm:spPr/>
      <dgm:t>
        <a:bodyPr/>
        <a:lstStyle/>
        <a:p>
          <a:endParaRPr lang="fr-FR"/>
        </a:p>
      </dgm:t>
    </dgm:pt>
    <dgm:pt modelId="{9BF58FAB-8D5B-4AA2-A713-4453B29A8BD5}" type="pres">
      <dgm:prSet presAssocID="{9B517C25-302F-45CA-B755-3110C17154D9}" presName="rootText" presStyleLbl="node2" presStyleIdx="2" presStyleCnt="3">
        <dgm:presLayoutVars>
          <dgm:chPref val="3"/>
        </dgm:presLayoutVars>
      </dgm:prSet>
      <dgm:spPr/>
      <dgm:t>
        <a:bodyPr/>
        <a:lstStyle/>
        <a:p>
          <a:endParaRPr lang="fr-FR"/>
        </a:p>
      </dgm:t>
    </dgm:pt>
    <dgm:pt modelId="{A6EB1528-20E2-4182-ABCC-E95D20DF2C2B}" type="pres">
      <dgm:prSet presAssocID="{9B517C25-302F-45CA-B755-3110C17154D9}" presName="rootConnector" presStyleLbl="node2" presStyleIdx="2" presStyleCnt="3"/>
      <dgm:spPr/>
      <dgm:t>
        <a:bodyPr/>
        <a:lstStyle/>
        <a:p>
          <a:endParaRPr lang="fr-FR"/>
        </a:p>
      </dgm:t>
    </dgm:pt>
    <dgm:pt modelId="{8D4B0271-13FD-46B3-939E-530ECE62A79F}" type="pres">
      <dgm:prSet presAssocID="{9B517C25-302F-45CA-B755-3110C17154D9}" presName="hierChild4" presStyleCnt="0"/>
      <dgm:spPr/>
      <dgm:t>
        <a:bodyPr/>
        <a:lstStyle/>
        <a:p>
          <a:endParaRPr lang="fr-FR"/>
        </a:p>
      </dgm:t>
    </dgm:pt>
    <dgm:pt modelId="{19A0BC68-4C51-4CE1-BBFC-7419B3BB1E2A}" type="pres">
      <dgm:prSet presAssocID="{9B517C25-302F-45CA-B755-3110C17154D9}" presName="hierChild5" presStyleCnt="0"/>
      <dgm:spPr/>
      <dgm:t>
        <a:bodyPr/>
        <a:lstStyle/>
        <a:p>
          <a:endParaRPr lang="fr-FR"/>
        </a:p>
      </dgm:t>
    </dgm:pt>
    <dgm:pt modelId="{253CE91F-797E-4E58-B812-38430D08F519}" type="pres">
      <dgm:prSet presAssocID="{32689D7B-68C7-44D0-86E9-2E036AB7E0D3}" presName="hierChild3" presStyleCnt="0"/>
      <dgm:spPr/>
      <dgm:t>
        <a:bodyPr/>
        <a:lstStyle/>
        <a:p>
          <a:endParaRPr lang="fr-FR"/>
        </a:p>
      </dgm:t>
    </dgm:pt>
  </dgm:ptLst>
  <dgm:cxnLst>
    <dgm:cxn modelId="{41B86C40-0291-49BF-A302-492FBB77241F}" type="presOf" srcId="{32689D7B-68C7-44D0-86E9-2E036AB7E0D3}" destId="{FA78BAFA-370C-45DA-AFA0-78FBA7D27658}" srcOrd="1" destOrd="0" presId="urn:microsoft.com/office/officeart/2005/8/layout/orgChart1"/>
    <dgm:cxn modelId="{8216302B-2461-45C2-941B-80C2665C3A8C}" srcId="{174C9C31-868B-4DC4-BE37-A49760696F9D}" destId="{32689D7B-68C7-44D0-86E9-2E036AB7E0D3}" srcOrd="0" destOrd="0" parTransId="{7D573831-1544-431B-8A81-8817B59049C4}" sibTransId="{A38FB495-484D-4603-A1E0-E4A8E1C6D2B1}"/>
    <dgm:cxn modelId="{9D1A4F5A-2196-4906-B27A-1823D8204875}" type="presOf" srcId="{640D05BD-085C-4498-96F0-1526A96719CF}" destId="{3382307F-02A4-4F61-91B9-01801C692793}" srcOrd="0" destOrd="0" presId="urn:microsoft.com/office/officeart/2005/8/layout/orgChart1"/>
    <dgm:cxn modelId="{5461A25E-C6FA-4649-898F-BC188EF60AC0}" type="presOf" srcId="{C88A53D4-756C-4513-9070-E286A920C2C7}" destId="{15253CEE-CD6D-48B3-9EEA-0F507E494EEB}" srcOrd="0" destOrd="0" presId="urn:microsoft.com/office/officeart/2005/8/layout/orgChart1"/>
    <dgm:cxn modelId="{E2A769D0-CF69-4A2F-AB33-218950F4AEDE}" type="presOf" srcId="{30CA7038-BC5E-4335-88BF-F883ED239A37}" destId="{7FDCED71-B406-4A5B-9EE5-B27CBA377FF7}" srcOrd="1" destOrd="0" presId="urn:microsoft.com/office/officeart/2005/8/layout/orgChart1"/>
    <dgm:cxn modelId="{8515B297-23CE-4842-AD22-E86AEEED4344}" type="presOf" srcId="{501CF140-ECE4-448C-A07C-B99131C911B7}" destId="{0132DC32-103E-4FED-8394-AAE4ABD9A33E}" srcOrd="0" destOrd="0" presId="urn:microsoft.com/office/officeart/2005/8/layout/orgChart1"/>
    <dgm:cxn modelId="{E57962F1-F2C5-4D99-A587-7F01F189503A}" type="presOf" srcId="{D9ADB995-A519-4AA2-96BB-28F617CF8436}" destId="{CA8B2BB0-4ED0-430D-A4F8-9101731871BC}" srcOrd="0" destOrd="0" presId="urn:microsoft.com/office/officeart/2005/8/layout/orgChart1"/>
    <dgm:cxn modelId="{1619BE8A-9844-4892-BFDB-E9BE80216A3F}" type="presOf" srcId="{9B517C25-302F-45CA-B755-3110C17154D9}" destId="{9BF58FAB-8D5B-4AA2-A713-4453B29A8BD5}" srcOrd="0" destOrd="0" presId="urn:microsoft.com/office/officeart/2005/8/layout/orgChart1"/>
    <dgm:cxn modelId="{95206D18-933C-4DA8-83D5-08CA0D1A2509}" type="presOf" srcId="{30CA7038-BC5E-4335-88BF-F883ED239A37}" destId="{1336E8A9-54E8-4DE3-8ABB-DC63DB0D3A04}" srcOrd="0" destOrd="0" presId="urn:microsoft.com/office/officeart/2005/8/layout/orgChart1"/>
    <dgm:cxn modelId="{D7A2F945-AFC1-48CA-A373-7D1E9EF6962A}" srcId="{32689D7B-68C7-44D0-86E9-2E036AB7E0D3}" destId="{30CA7038-BC5E-4335-88BF-F883ED239A37}" srcOrd="0" destOrd="0" parTransId="{C88A53D4-756C-4513-9070-E286A920C2C7}" sibTransId="{44A852AB-4412-424F-81CA-4DEA5D6822E3}"/>
    <dgm:cxn modelId="{A7738E06-4A46-427B-A3BB-F8E755CE4A24}" srcId="{32689D7B-68C7-44D0-86E9-2E036AB7E0D3}" destId="{9B517C25-302F-45CA-B755-3110C17154D9}" srcOrd="2" destOrd="0" parTransId="{D9ADB995-A519-4AA2-96BB-28F617CF8436}" sibTransId="{1082C14F-B131-421B-A486-2C850973E9B0}"/>
    <dgm:cxn modelId="{E7CF088E-1F4A-4298-A292-933ADFEA22CC}" srcId="{32689D7B-68C7-44D0-86E9-2E036AB7E0D3}" destId="{640D05BD-085C-4498-96F0-1526A96719CF}" srcOrd="1" destOrd="0" parTransId="{501CF140-ECE4-448C-A07C-B99131C911B7}" sibTransId="{C5E4216F-F6A7-4B01-ABAF-1EB8ADF6FA45}"/>
    <dgm:cxn modelId="{EE9B9B4B-5A13-4D37-89CF-309A95983C56}" type="presOf" srcId="{9B517C25-302F-45CA-B755-3110C17154D9}" destId="{A6EB1528-20E2-4182-ABCC-E95D20DF2C2B}" srcOrd="1" destOrd="0" presId="urn:microsoft.com/office/officeart/2005/8/layout/orgChart1"/>
    <dgm:cxn modelId="{613748A7-65B3-4D22-900A-BA7612BE9A44}" type="presOf" srcId="{32689D7B-68C7-44D0-86E9-2E036AB7E0D3}" destId="{185A109E-890D-4884-8DEC-9A66138C4546}" srcOrd="0" destOrd="0" presId="urn:microsoft.com/office/officeart/2005/8/layout/orgChart1"/>
    <dgm:cxn modelId="{F09717DC-8827-468E-BF7B-2659160AD9EB}" type="presOf" srcId="{174C9C31-868B-4DC4-BE37-A49760696F9D}" destId="{A699F62C-5D90-4904-BD78-3CB84C3AF717}" srcOrd="0" destOrd="0" presId="urn:microsoft.com/office/officeart/2005/8/layout/orgChart1"/>
    <dgm:cxn modelId="{32FC0BA9-77EF-4216-8DE7-AD34FA2B6FF3}" type="presOf" srcId="{640D05BD-085C-4498-96F0-1526A96719CF}" destId="{D8FD145A-A9B9-435B-84EA-4946F4CEC23A}" srcOrd="1" destOrd="0" presId="urn:microsoft.com/office/officeart/2005/8/layout/orgChart1"/>
    <dgm:cxn modelId="{6A867185-0600-402E-8D21-4E426A96C3F7}" type="presParOf" srcId="{A699F62C-5D90-4904-BD78-3CB84C3AF717}" destId="{DAF9F586-6734-4D1A-B99A-F89D118577D1}" srcOrd="0" destOrd="0" presId="urn:microsoft.com/office/officeart/2005/8/layout/orgChart1"/>
    <dgm:cxn modelId="{5E44B60A-2FEE-458B-A5CA-65BF770CAA85}" type="presParOf" srcId="{DAF9F586-6734-4D1A-B99A-F89D118577D1}" destId="{595CAB0B-A802-4ECE-A217-D9B9BACC1369}" srcOrd="0" destOrd="0" presId="urn:microsoft.com/office/officeart/2005/8/layout/orgChart1"/>
    <dgm:cxn modelId="{E8BE27CE-04F1-4162-97A3-65CC9F4677C5}" type="presParOf" srcId="{595CAB0B-A802-4ECE-A217-D9B9BACC1369}" destId="{185A109E-890D-4884-8DEC-9A66138C4546}" srcOrd="0" destOrd="0" presId="urn:microsoft.com/office/officeart/2005/8/layout/orgChart1"/>
    <dgm:cxn modelId="{01128102-28A7-4DBE-BB1B-76DF372A1109}" type="presParOf" srcId="{595CAB0B-A802-4ECE-A217-D9B9BACC1369}" destId="{FA78BAFA-370C-45DA-AFA0-78FBA7D27658}" srcOrd="1" destOrd="0" presId="urn:microsoft.com/office/officeart/2005/8/layout/orgChart1"/>
    <dgm:cxn modelId="{5EC5657A-73A3-4862-A69F-1966E7F7D07B}" type="presParOf" srcId="{DAF9F586-6734-4D1A-B99A-F89D118577D1}" destId="{924C8424-52A5-4E95-9FE9-992C848432E1}" srcOrd="1" destOrd="0" presId="urn:microsoft.com/office/officeart/2005/8/layout/orgChart1"/>
    <dgm:cxn modelId="{50FA2CF6-8462-476B-B23F-B31921608726}" type="presParOf" srcId="{924C8424-52A5-4E95-9FE9-992C848432E1}" destId="{15253CEE-CD6D-48B3-9EEA-0F507E494EEB}" srcOrd="0" destOrd="0" presId="urn:microsoft.com/office/officeart/2005/8/layout/orgChart1"/>
    <dgm:cxn modelId="{4ADD55E9-E6CD-4A95-9C6B-DB6F274F17A3}" type="presParOf" srcId="{924C8424-52A5-4E95-9FE9-992C848432E1}" destId="{658BA168-843C-4304-AA81-F8A47B876BCB}" srcOrd="1" destOrd="0" presId="urn:microsoft.com/office/officeart/2005/8/layout/orgChart1"/>
    <dgm:cxn modelId="{D4CFB934-DCBB-4630-99F9-45F8BCDCC468}" type="presParOf" srcId="{658BA168-843C-4304-AA81-F8A47B876BCB}" destId="{6F2DBDC9-4CDA-41DE-8B59-A982214768BD}" srcOrd="0" destOrd="0" presId="urn:microsoft.com/office/officeart/2005/8/layout/orgChart1"/>
    <dgm:cxn modelId="{38317CB0-1671-4E00-81B7-3CAA05649044}" type="presParOf" srcId="{6F2DBDC9-4CDA-41DE-8B59-A982214768BD}" destId="{1336E8A9-54E8-4DE3-8ABB-DC63DB0D3A04}" srcOrd="0" destOrd="0" presId="urn:microsoft.com/office/officeart/2005/8/layout/orgChart1"/>
    <dgm:cxn modelId="{C2C6937B-EE53-4E97-9371-F10794A51035}" type="presParOf" srcId="{6F2DBDC9-4CDA-41DE-8B59-A982214768BD}" destId="{7FDCED71-B406-4A5B-9EE5-B27CBA377FF7}" srcOrd="1" destOrd="0" presId="urn:microsoft.com/office/officeart/2005/8/layout/orgChart1"/>
    <dgm:cxn modelId="{ACE20DE5-0241-4359-923E-C79734DECCD5}" type="presParOf" srcId="{658BA168-843C-4304-AA81-F8A47B876BCB}" destId="{07CBB037-ABE7-470A-88C7-44F42602083E}" srcOrd="1" destOrd="0" presId="urn:microsoft.com/office/officeart/2005/8/layout/orgChart1"/>
    <dgm:cxn modelId="{3C6927A4-FD99-4E5C-904E-B2C592DA5D15}" type="presParOf" srcId="{658BA168-843C-4304-AA81-F8A47B876BCB}" destId="{D4DF7A49-5FDE-4EDB-B196-BB620FCCF8BD}" srcOrd="2" destOrd="0" presId="urn:microsoft.com/office/officeart/2005/8/layout/orgChart1"/>
    <dgm:cxn modelId="{32A5E2B3-C75F-4002-9FC5-B6C177F6DF5F}" type="presParOf" srcId="{924C8424-52A5-4E95-9FE9-992C848432E1}" destId="{0132DC32-103E-4FED-8394-AAE4ABD9A33E}" srcOrd="2" destOrd="0" presId="urn:microsoft.com/office/officeart/2005/8/layout/orgChart1"/>
    <dgm:cxn modelId="{489EE4D8-9181-479A-8A8C-04619F15CE22}" type="presParOf" srcId="{924C8424-52A5-4E95-9FE9-992C848432E1}" destId="{F8E6D74D-9FF5-4B05-9095-B3452E61A8CA}" srcOrd="3" destOrd="0" presId="urn:microsoft.com/office/officeart/2005/8/layout/orgChart1"/>
    <dgm:cxn modelId="{064A2E8D-1945-464D-AA37-DBDEA136361A}" type="presParOf" srcId="{F8E6D74D-9FF5-4B05-9095-B3452E61A8CA}" destId="{3D0BAD7D-D6E0-46B5-8A17-BD50DBFE43B4}" srcOrd="0" destOrd="0" presId="urn:microsoft.com/office/officeart/2005/8/layout/orgChart1"/>
    <dgm:cxn modelId="{F3EABFA7-83BF-472B-8DF6-BDC3910A64FC}" type="presParOf" srcId="{3D0BAD7D-D6E0-46B5-8A17-BD50DBFE43B4}" destId="{3382307F-02A4-4F61-91B9-01801C692793}" srcOrd="0" destOrd="0" presId="urn:microsoft.com/office/officeart/2005/8/layout/orgChart1"/>
    <dgm:cxn modelId="{0684D91D-AFE4-488C-92D5-6933450532EE}" type="presParOf" srcId="{3D0BAD7D-D6E0-46B5-8A17-BD50DBFE43B4}" destId="{D8FD145A-A9B9-435B-84EA-4946F4CEC23A}" srcOrd="1" destOrd="0" presId="urn:microsoft.com/office/officeart/2005/8/layout/orgChart1"/>
    <dgm:cxn modelId="{8104DBEF-A7AD-4C02-B6EB-193E2394E948}" type="presParOf" srcId="{F8E6D74D-9FF5-4B05-9095-B3452E61A8CA}" destId="{D9C80232-79C2-4928-8ED0-1193F27D1BFF}" srcOrd="1" destOrd="0" presId="urn:microsoft.com/office/officeart/2005/8/layout/orgChart1"/>
    <dgm:cxn modelId="{C5982CD8-9BF3-4B31-9491-9F2B2CF211B2}" type="presParOf" srcId="{F8E6D74D-9FF5-4B05-9095-B3452E61A8CA}" destId="{73FE334D-0B3B-4C46-8CE9-E547CECB84B6}" srcOrd="2" destOrd="0" presId="urn:microsoft.com/office/officeart/2005/8/layout/orgChart1"/>
    <dgm:cxn modelId="{32CAB0E4-99B3-4640-901C-CCA29D118D53}" type="presParOf" srcId="{924C8424-52A5-4E95-9FE9-992C848432E1}" destId="{CA8B2BB0-4ED0-430D-A4F8-9101731871BC}" srcOrd="4" destOrd="0" presId="urn:microsoft.com/office/officeart/2005/8/layout/orgChart1"/>
    <dgm:cxn modelId="{758EDB07-07C8-45A7-8EB3-53AD4A9E887F}" type="presParOf" srcId="{924C8424-52A5-4E95-9FE9-992C848432E1}" destId="{6EBF7B22-6BD5-4C26-B673-B2810F5B16CB}" srcOrd="5" destOrd="0" presId="urn:microsoft.com/office/officeart/2005/8/layout/orgChart1"/>
    <dgm:cxn modelId="{D0DF9993-7C06-49C2-8C1E-B63FB463D27A}" type="presParOf" srcId="{6EBF7B22-6BD5-4C26-B673-B2810F5B16CB}" destId="{085B75F3-B11E-49B2-8043-C1894B9DA903}" srcOrd="0" destOrd="0" presId="urn:microsoft.com/office/officeart/2005/8/layout/orgChart1"/>
    <dgm:cxn modelId="{5DC0F7AB-C125-4CF6-86AA-A1AF6CA9A6B1}" type="presParOf" srcId="{085B75F3-B11E-49B2-8043-C1894B9DA903}" destId="{9BF58FAB-8D5B-4AA2-A713-4453B29A8BD5}" srcOrd="0" destOrd="0" presId="urn:microsoft.com/office/officeart/2005/8/layout/orgChart1"/>
    <dgm:cxn modelId="{D878EC68-0B8E-4821-B627-4B3F4E4428B2}" type="presParOf" srcId="{085B75F3-B11E-49B2-8043-C1894B9DA903}" destId="{A6EB1528-20E2-4182-ABCC-E95D20DF2C2B}" srcOrd="1" destOrd="0" presId="urn:microsoft.com/office/officeart/2005/8/layout/orgChart1"/>
    <dgm:cxn modelId="{B95B4FE7-9A55-47A7-A6D2-4E29E725D30D}" type="presParOf" srcId="{6EBF7B22-6BD5-4C26-B673-B2810F5B16CB}" destId="{8D4B0271-13FD-46B3-939E-530ECE62A79F}" srcOrd="1" destOrd="0" presId="urn:microsoft.com/office/officeart/2005/8/layout/orgChart1"/>
    <dgm:cxn modelId="{897F48E9-F593-4FF2-93BB-BA36A0504D21}" type="presParOf" srcId="{6EBF7B22-6BD5-4C26-B673-B2810F5B16CB}" destId="{19A0BC68-4C51-4CE1-BBFC-7419B3BB1E2A}" srcOrd="2" destOrd="0" presId="urn:microsoft.com/office/officeart/2005/8/layout/orgChart1"/>
    <dgm:cxn modelId="{26685A3C-9B4A-4C06-9261-FD096B761538}" type="presParOf" srcId="{DAF9F586-6734-4D1A-B99A-F89D118577D1}" destId="{253CE91F-797E-4E58-B812-38430D08F519}"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657892E-32DF-4037-B3F9-84544C6009E7}"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fr-FR"/>
        </a:p>
      </dgm:t>
    </dgm:pt>
    <dgm:pt modelId="{0DD95B49-04AC-4A0F-92E3-0FBFF7F25300}">
      <dgm:prSet/>
      <dgm:spPr/>
      <dgm:t>
        <a:bodyPr/>
        <a:lstStyle/>
        <a:p>
          <a:r>
            <a:rPr lang="fr-FR" dirty="0" err="1"/>
            <a:t>Nesdia</a:t>
          </a:r>
          <a:r>
            <a:rPr lang="fr-FR" dirty="0"/>
            <a:t> est une jeune femme de 25 ans qui travaille dans une entreprise locale. Elle estime être victime de harcèlement depuis quelques temps de la part de son collègue Jules de qui elle a refusé les avances. Ce dernier lui fait des réflexions désobligeantes. Il lui a notamment dit deux phrases qui l’ont particulièrement marqué : « </a:t>
          </a:r>
          <a:r>
            <a:rPr lang="fr-FR" dirty="0" err="1"/>
            <a:t>Nesdia</a:t>
          </a:r>
          <a:r>
            <a:rPr lang="fr-FR" dirty="0"/>
            <a:t>, je trouve que tu as des petits seins qui laissent à désirer sur ta capacité à allaiter… tu es sûre de pouvoir y arriver ? » ; « </a:t>
          </a:r>
          <a:r>
            <a:rPr lang="fr-FR" dirty="0" err="1"/>
            <a:t>Nesdia</a:t>
          </a:r>
          <a:r>
            <a:rPr lang="fr-FR" dirty="0"/>
            <a:t>, tu devrais mieux t’impliquer à la cuisine au regard de ta performance mensuelle… à ce rythme tu seras promue au service cuisine… ». </a:t>
          </a:r>
        </a:p>
      </dgm:t>
    </dgm:pt>
    <dgm:pt modelId="{741F876C-9534-4CCF-A21F-F055E1FFADC4}" type="parTrans" cxnId="{EBFEDA93-72D7-4B74-B0CB-6DA4FF0569BB}">
      <dgm:prSet/>
      <dgm:spPr/>
      <dgm:t>
        <a:bodyPr/>
        <a:lstStyle/>
        <a:p>
          <a:endParaRPr lang="fr-FR"/>
        </a:p>
      </dgm:t>
    </dgm:pt>
    <dgm:pt modelId="{6751E996-9D51-44BF-AC3B-7E6C532FA603}" type="sibTrans" cxnId="{EBFEDA93-72D7-4B74-B0CB-6DA4FF0569BB}">
      <dgm:prSet/>
      <dgm:spPr/>
      <dgm:t>
        <a:bodyPr/>
        <a:lstStyle/>
        <a:p>
          <a:endParaRPr lang="fr-FR"/>
        </a:p>
      </dgm:t>
    </dgm:pt>
    <dgm:pt modelId="{E18426B7-9B3C-48D2-9EEC-25C7609FF818}">
      <dgm:prSet/>
      <dgm:spPr/>
      <dgm:t>
        <a:bodyPr/>
        <a:lstStyle/>
        <a:p>
          <a:r>
            <a:rPr lang="fr-FR" dirty="0"/>
            <a:t>Ayant pris connaissance de la prévalence des VBG dans les entreprises, les participants à cette formation ont décidé d’y faire une sensibilisation. Répartis en deux groupes, les participants sensibiliseront </a:t>
          </a:r>
          <a:r>
            <a:rPr lang="fr-FR" dirty="0" err="1"/>
            <a:t>Nesdia</a:t>
          </a:r>
          <a:r>
            <a:rPr lang="fr-FR" dirty="0"/>
            <a:t> et Jules séparément. Que devraient-ils leur dire dans cette sensibilisation?</a:t>
          </a:r>
        </a:p>
      </dgm:t>
    </dgm:pt>
    <dgm:pt modelId="{34D7BFB2-3370-470C-9721-800F2056F755}" type="parTrans" cxnId="{8E92B3D6-A4EF-41EE-A639-85AE076A0907}">
      <dgm:prSet/>
      <dgm:spPr/>
      <dgm:t>
        <a:bodyPr/>
        <a:lstStyle/>
        <a:p>
          <a:endParaRPr lang="fr-FR"/>
        </a:p>
      </dgm:t>
    </dgm:pt>
    <dgm:pt modelId="{30AE4B04-8E80-451F-83D4-A2C7105585CB}" type="sibTrans" cxnId="{8E92B3D6-A4EF-41EE-A639-85AE076A0907}">
      <dgm:prSet/>
      <dgm:spPr/>
      <dgm:t>
        <a:bodyPr/>
        <a:lstStyle/>
        <a:p>
          <a:endParaRPr lang="fr-FR"/>
        </a:p>
      </dgm:t>
    </dgm:pt>
    <dgm:pt modelId="{E1B36908-0E52-46E9-AE99-D773E9682A8C}" type="pres">
      <dgm:prSet presAssocID="{4657892E-32DF-4037-B3F9-84544C6009E7}" presName="Name0" presStyleCnt="0">
        <dgm:presLayoutVars>
          <dgm:dir/>
          <dgm:animLvl val="lvl"/>
          <dgm:resizeHandles val="exact"/>
        </dgm:presLayoutVars>
      </dgm:prSet>
      <dgm:spPr/>
      <dgm:t>
        <a:bodyPr/>
        <a:lstStyle/>
        <a:p>
          <a:endParaRPr lang="fr-FR"/>
        </a:p>
      </dgm:t>
    </dgm:pt>
    <dgm:pt modelId="{B5CFCA87-A06B-4520-9620-9FB2ECF7F9A3}" type="pres">
      <dgm:prSet presAssocID="{0DD95B49-04AC-4A0F-92E3-0FBFF7F25300}" presName="linNode" presStyleCnt="0"/>
      <dgm:spPr/>
      <dgm:t>
        <a:bodyPr/>
        <a:lstStyle/>
        <a:p>
          <a:endParaRPr lang="fr-FR"/>
        </a:p>
      </dgm:t>
    </dgm:pt>
    <dgm:pt modelId="{491D4147-F30F-4FD1-A744-8CFCC9B458A4}" type="pres">
      <dgm:prSet presAssocID="{0DD95B49-04AC-4A0F-92E3-0FBFF7F25300}" presName="parentText" presStyleLbl="node1" presStyleIdx="0" presStyleCnt="2" custScaleX="277778">
        <dgm:presLayoutVars>
          <dgm:chMax val="1"/>
          <dgm:bulletEnabled val="1"/>
        </dgm:presLayoutVars>
      </dgm:prSet>
      <dgm:spPr/>
      <dgm:t>
        <a:bodyPr/>
        <a:lstStyle/>
        <a:p>
          <a:endParaRPr lang="fr-FR"/>
        </a:p>
      </dgm:t>
    </dgm:pt>
    <dgm:pt modelId="{7F60650C-E4A8-4AC1-AAC3-0C880B21ABDA}" type="pres">
      <dgm:prSet presAssocID="{6751E996-9D51-44BF-AC3B-7E6C532FA603}" presName="sp" presStyleCnt="0"/>
      <dgm:spPr/>
      <dgm:t>
        <a:bodyPr/>
        <a:lstStyle/>
        <a:p>
          <a:endParaRPr lang="fr-FR"/>
        </a:p>
      </dgm:t>
    </dgm:pt>
    <dgm:pt modelId="{2D419631-DCD1-404B-92D3-A8EAAD1B6D17}" type="pres">
      <dgm:prSet presAssocID="{E18426B7-9B3C-48D2-9EEC-25C7609FF818}" presName="linNode" presStyleCnt="0"/>
      <dgm:spPr/>
      <dgm:t>
        <a:bodyPr/>
        <a:lstStyle/>
        <a:p>
          <a:endParaRPr lang="fr-FR"/>
        </a:p>
      </dgm:t>
    </dgm:pt>
    <dgm:pt modelId="{86F8EE71-3334-49B5-A783-38EE81F980AC}" type="pres">
      <dgm:prSet presAssocID="{E18426B7-9B3C-48D2-9EEC-25C7609FF818}" presName="parentText" presStyleLbl="node1" presStyleIdx="1" presStyleCnt="2" custScaleX="277778">
        <dgm:presLayoutVars>
          <dgm:chMax val="1"/>
          <dgm:bulletEnabled val="1"/>
        </dgm:presLayoutVars>
      </dgm:prSet>
      <dgm:spPr/>
      <dgm:t>
        <a:bodyPr/>
        <a:lstStyle/>
        <a:p>
          <a:endParaRPr lang="fr-FR"/>
        </a:p>
      </dgm:t>
    </dgm:pt>
  </dgm:ptLst>
  <dgm:cxnLst>
    <dgm:cxn modelId="{EBFEDA93-72D7-4B74-B0CB-6DA4FF0569BB}" srcId="{4657892E-32DF-4037-B3F9-84544C6009E7}" destId="{0DD95B49-04AC-4A0F-92E3-0FBFF7F25300}" srcOrd="0" destOrd="0" parTransId="{741F876C-9534-4CCF-A21F-F055E1FFADC4}" sibTransId="{6751E996-9D51-44BF-AC3B-7E6C532FA603}"/>
    <dgm:cxn modelId="{CDB1D98A-9AE5-4F18-B070-DFCCE9A2A84E}" type="presOf" srcId="{E18426B7-9B3C-48D2-9EEC-25C7609FF818}" destId="{86F8EE71-3334-49B5-A783-38EE81F980AC}" srcOrd="0" destOrd="0" presId="urn:microsoft.com/office/officeart/2005/8/layout/vList5"/>
    <dgm:cxn modelId="{87ADF93C-DB58-4551-8154-C6AFA7693846}" type="presOf" srcId="{4657892E-32DF-4037-B3F9-84544C6009E7}" destId="{E1B36908-0E52-46E9-AE99-D773E9682A8C}" srcOrd="0" destOrd="0" presId="urn:microsoft.com/office/officeart/2005/8/layout/vList5"/>
    <dgm:cxn modelId="{8E92B3D6-A4EF-41EE-A639-85AE076A0907}" srcId="{4657892E-32DF-4037-B3F9-84544C6009E7}" destId="{E18426B7-9B3C-48D2-9EEC-25C7609FF818}" srcOrd="1" destOrd="0" parTransId="{34D7BFB2-3370-470C-9721-800F2056F755}" sibTransId="{30AE4B04-8E80-451F-83D4-A2C7105585CB}"/>
    <dgm:cxn modelId="{ABC365E0-4699-486C-B8E9-BC9926F514CB}" type="presOf" srcId="{0DD95B49-04AC-4A0F-92E3-0FBFF7F25300}" destId="{491D4147-F30F-4FD1-A744-8CFCC9B458A4}" srcOrd="0" destOrd="0" presId="urn:microsoft.com/office/officeart/2005/8/layout/vList5"/>
    <dgm:cxn modelId="{79AA90E5-0589-48FD-8022-C6643D3F8891}" type="presParOf" srcId="{E1B36908-0E52-46E9-AE99-D773E9682A8C}" destId="{B5CFCA87-A06B-4520-9620-9FB2ECF7F9A3}" srcOrd="0" destOrd="0" presId="urn:microsoft.com/office/officeart/2005/8/layout/vList5"/>
    <dgm:cxn modelId="{385581DA-CE05-47AD-889B-A1262388F5DB}" type="presParOf" srcId="{B5CFCA87-A06B-4520-9620-9FB2ECF7F9A3}" destId="{491D4147-F30F-4FD1-A744-8CFCC9B458A4}" srcOrd="0" destOrd="0" presId="urn:microsoft.com/office/officeart/2005/8/layout/vList5"/>
    <dgm:cxn modelId="{3BA6E6C3-A4FA-486D-9910-B9D3D19E5706}" type="presParOf" srcId="{E1B36908-0E52-46E9-AE99-D773E9682A8C}" destId="{7F60650C-E4A8-4AC1-AAC3-0C880B21ABDA}" srcOrd="1" destOrd="0" presId="urn:microsoft.com/office/officeart/2005/8/layout/vList5"/>
    <dgm:cxn modelId="{2FAD2EBD-D1C6-4829-A5CA-0D8D10F116B9}" type="presParOf" srcId="{E1B36908-0E52-46E9-AE99-D773E9682A8C}" destId="{2D419631-DCD1-404B-92D3-A8EAAD1B6D17}" srcOrd="2" destOrd="0" presId="urn:microsoft.com/office/officeart/2005/8/layout/vList5"/>
    <dgm:cxn modelId="{D9DA48E2-6C2C-481E-B642-35AD8BB40D1C}" type="presParOf" srcId="{2D419631-DCD1-404B-92D3-A8EAAD1B6D17}" destId="{86F8EE71-3334-49B5-A783-38EE81F980AC}"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C21CB2C-A5AC-422D-AE78-34AD0426AE40}"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fr-FR"/>
        </a:p>
      </dgm:t>
    </dgm:pt>
    <dgm:pt modelId="{7E9A32C7-5550-4ED5-9914-53BFF1E960E0}">
      <dgm:prSet/>
      <dgm:spPr/>
      <dgm:t>
        <a:bodyPr/>
        <a:lstStyle/>
        <a:p>
          <a:r>
            <a:rPr lang="fr-FR" b="1" dirty="0"/>
            <a:t>Les causes culturelles : </a:t>
          </a:r>
          <a:r>
            <a:rPr lang="fr-FR" dirty="0"/>
            <a:t>elles sont de plusieurs ordres </a:t>
          </a:r>
          <a:r>
            <a:rPr lang="fr-FR" dirty="0" smtClean="0"/>
            <a:t>telles </a:t>
          </a:r>
          <a:r>
            <a:rPr lang="fr-FR" dirty="0"/>
            <a:t>que la tradition à travers la culture </a:t>
          </a:r>
          <a:r>
            <a:rPr lang="fr-FR" dirty="0" smtClean="0"/>
            <a:t>patriarcale qui </a:t>
          </a:r>
          <a:r>
            <a:rPr lang="fr-FR" dirty="0"/>
            <a:t>érige l’homme comme l’autorité et seul principal chef et décideur de famille, la religion etc. </a:t>
          </a:r>
        </a:p>
      </dgm:t>
    </dgm:pt>
    <dgm:pt modelId="{4BE3FBE6-64AF-410E-98DB-B5BA32700572}" type="parTrans" cxnId="{32B32B15-3D70-4753-AA7F-87EA3654CB88}">
      <dgm:prSet/>
      <dgm:spPr/>
      <dgm:t>
        <a:bodyPr/>
        <a:lstStyle/>
        <a:p>
          <a:endParaRPr lang="fr-FR"/>
        </a:p>
      </dgm:t>
    </dgm:pt>
    <dgm:pt modelId="{25A552F2-0006-46D0-B8ED-6841B12A94AB}" type="sibTrans" cxnId="{32B32B15-3D70-4753-AA7F-87EA3654CB88}">
      <dgm:prSet/>
      <dgm:spPr/>
      <dgm:t>
        <a:bodyPr/>
        <a:lstStyle/>
        <a:p>
          <a:endParaRPr lang="fr-FR"/>
        </a:p>
      </dgm:t>
    </dgm:pt>
    <dgm:pt modelId="{FBC44FE8-1062-4C39-AE97-25E7CE1D5843}">
      <dgm:prSet/>
      <dgm:spPr/>
      <dgm:t>
        <a:bodyPr/>
        <a:lstStyle/>
        <a:p>
          <a:r>
            <a:rPr lang="fr-FR" b="1" dirty="0"/>
            <a:t>Les causes juridiques </a:t>
          </a:r>
          <a:r>
            <a:rPr lang="fr-FR" dirty="0"/>
            <a:t>: lorsque les lois sont favorables à la supériorité de l’homme ou en défaveur des femmes. </a:t>
          </a:r>
        </a:p>
      </dgm:t>
    </dgm:pt>
    <dgm:pt modelId="{EE33E63D-5EB4-478E-B757-84CC60D5FB80}" type="parTrans" cxnId="{A8D01E68-1C5C-4717-A418-892C67AB227C}">
      <dgm:prSet/>
      <dgm:spPr/>
      <dgm:t>
        <a:bodyPr/>
        <a:lstStyle/>
        <a:p>
          <a:endParaRPr lang="fr-FR"/>
        </a:p>
      </dgm:t>
    </dgm:pt>
    <dgm:pt modelId="{62D05A40-EC51-4BC5-9E86-C3F882CFE33B}" type="sibTrans" cxnId="{A8D01E68-1C5C-4717-A418-892C67AB227C}">
      <dgm:prSet/>
      <dgm:spPr/>
      <dgm:t>
        <a:bodyPr/>
        <a:lstStyle/>
        <a:p>
          <a:endParaRPr lang="fr-FR"/>
        </a:p>
      </dgm:t>
    </dgm:pt>
    <dgm:pt modelId="{6F3815A4-7CD5-427D-A193-71B9D929FCF5}">
      <dgm:prSet/>
      <dgm:spPr/>
      <dgm:t>
        <a:bodyPr/>
        <a:lstStyle/>
        <a:p>
          <a:r>
            <a:rPr lang="fr-FR" b="1" dirty="0"/>
            <a:t>Les causes économiques : </a:t>
          </a:r>
          <a:r>
            <a:rPr lang="fr-FR" dirty="0"/>
            <a:t>le manque de ressources économiques place les femmes en situation de vulnérabilité, notamment lorsqu’elle est dépendante de l’homme. </a:t>
          </a:r>
        </a:p>
      </dgm:t>
    </dgm:pt>
    <dgm:pt modelId="{78C65842-4334-4286-941B-EF0586BA7891}" type="parTrans" cxnId="{53CFC1A4-0DD4-41B7-A163-7C363B6CF965}">
      <dgm:prSet/>
      <dgm:spPr/>
      <dgm:t>
        <a:bodyPr/>
        <a:lstStyle/>
        <a:p>
          <a:endParaRPr lang="fr-FR"/>
        </a:p>
      </dgm:t>
    </dgm:pt>
    <dgm:pt modelId="{46B30048-84F4-47A2-8A65-1878EF78B3E3}" type="sibTrans" cxnId="{53CFC1A4-0DD4-41B7-A163-7C363B6CF965}">
      <dgm:prSet/>
      <dgm:spPr/>
      <dgm:t>
        <a:bodyPr/>
        <a:lstStyle/>
        <a:p>
          <a:endParaRPr lang="fr-FR"/>
        </a:p>
      </dgm:t>
    </dgm:pt>
    <dgm:pt modelId="{8063E345-55DC-43DA-ADAC-AC3F6E5A29C1}">
      <dgm:prSet/>
      <dgm:spPr/>
      <dgm:t>
        <a:bodyPr/>
        <a:lstStyle/>
        <a:p>
          <a:r>
            <a:rPr lang="fr-FR" b="1" dirty="0"/>
            <a:t>Les causes politiques : </a:t>
          </a:r>
          <a:r>
            <a:rPr lang="fr-FR" dirty="0"/>
            <a:t>la faible présence des femmes en politique implique que nombre de décisions sont prises sans leur participation. </a:t>
          </a:r>
        </a:p>
      </dgm:t>
    </dgm:pt>
    <dgm:pt modelId="{1EAA5304-4C73-469E-A948-C631B7466EED}" type="parTrans" cxnId="{184608C5-012A-42A3-97B6-059D7672A6A4}">
      <dgm:prSet/>
      <dgm:spPr/>
      <dgm:t>
        <a:bodyPr/>
        <a:lstStyle/>
        <a:p>
          <a:endParaRPr lang="fr-FR"/>
        </a:p>
      </dgm:t>
    </dgm:pt>
    <dgm:pt modelId="{15BDA28F-B4A5-49CE-8A03-EAC2FA8427BC}" type="sibTrans" cxnId="{184608C5-012A-42A3-97B6-059D7672A6A4}">
      <dgm:prSet/>
      <dgm:spPr/>
      <dgm:t>
        <a:bodyPr/>
        <a:lstStyle/>
        <a:p>
          <a:endParaRPr lang="fr-FR"/>
        </a:p>
      </dgm:t>
    </dgm:pt>
    <dgm:pt modelId="{1D0FFE77-134F-4F19-AE34-8D5467F1BF64}">
      <dgm:prSet/>
      <dgm:spPr/>
      <dgm:t>
        <a:bodyPr/>
        <a:lstStyle/>
        <a:p>
          <a:r>
            <a:rPr lang="fr-FR" b="1" dirty="0"/>
            <a:t>Les causes personnelles : </a:t>
          </a:r>
          <a:r>
            <a:rPr lang="fr-FR" dirty="0" smtClean="0"/>
            <a:t>alcoolisme</a:t>
          </a:r>
          <a:r>
            <a:rPr lang="fr-FR" dirty="0"/>
            <a:t>, prédisposition à la violence, chômage, addictions etc.</a:t>
          </a:r>
        </a:p>
      </dgm:t>
    </dgm:pt>
    <dgm:pt modelId="{8817A558-6A93-4FB4-AE42-8571B96E6C04}" type="parTrans" cxnId="{AB38A6AA-C1F0-43E6-84AF-DD5BCA58EBDC}">
      <dgm:prSet/>
      <dgm:spPr/>
      <dgm:t>
        <a:bodyPr/>
        <a:lstStyle/>
        <a:p>
          <a:endParaRPr lang="fr-FR"/>
        </a:p>
      </dgm:t>
    </dgm:pt>
    <dgm:pt modelId="{FE5D88D5-6360-4295-965C-00BAB73B0359}" type="sibTrans" cxnId="{AB38A6AA-C1F0-43E6-84AF-DD5BCA58EBDC}">
      <dgm:prSet/>
      <dgm:spPr/>
      <dgm:t>
        <a:bodyPr/>
        <a:lstStyle/>
        <a:p>
          <a:endParaRPr lang="fr-FR"/>
        </a:p>
      </dgm:t>
    </dgm:pt>
    <dgm:pt modelId="{7312D7FC-E87B-4411-9760-8DC3D4A350CA}" type="pres">
      <dgm:prSet presAssocID="{CC21CB2C-A5AC-422D-AE78-34AD0426AE40}" presName="hierChild1" presStyleCnt="0">
        <dgm:presLayoutVars>
          <dgm:orgChart val="1"/>
          <dgm:chPref val="1"/>
          <dgm:dir/>
          <dgm:animOne val="branch"/>
          <dgm:animLvl val="lvl"/>
          <dgm:resizeHandles/>
        </dgm:presLayoutVars>
      </dgm:prSet>
      <dgm:spPr/>
      <dgm:t>
        <a:bodyPr/>
        <a:lstStyle/>
        <a:p>
          <a:endParaRPr lang="fr-FR"/>
        </a:p>
      </dgm:t>
    </dgm:pt>
    <dgm:pt modelId="{04EA7F1B-5329-4E97-97A2-8694CF654CA2}" type="pres">
      <dgm:prSet presAssocID="{7E9A32C7-5550-4ED5-9914-53BFF1E960E0}" presName="hierRoot1" presStyleCnt="0">
        <dgm:presLayoutVars>
          <dgm:hierBranch val="init"/>
        </dgm:presLayoutVars>
      </dgm:prSet>
      <dgm:spPr/>
      <dgm:t>
        <a:bodyPr/>
        <a:lstStyle/>
        <a:p>
          <a:endParaRPr lang="fr-FR"/>
        </a:p>
      </dgm:t>
    </dgm:pt>
    <dgm:pt modelId="{F62AE507-D787-48DC-812D-EA085616DAFF}" type="pres">
      <dgm:prSet presAssocID="{7E9A32C7-5550-4ED5-9914-53BFF1E960E0}" presName="rootComposite1" presStyleCnt="0"/>
      <dgm:spPr/>
      <dgm:t>
        <a:bodyPr/>
        <a:lstStyle/>
        <a:p>
          <a:endParaRPr lang="fr-FR"/>
        </a:p>
      </dgm:t>
    </dgm:pt>
    <dgm:pt modelId="{4C2BFBF8-EA92-4C7F-9BDE-E32882CB5178}" type="pres">
      <dgm:prSet presAssocID="{7E9A32C7-5550-4ED5-9914-53BFF1E960E0}" presName="rootText1" presStyleLbl="node0" presStyleIdx="0" presStyleCnt="5" custScaleY="352641">
        <dgm:presLayoutVars>
          <dgm:chPref val="3"/>
        </dgm:presLayoutVars>
      </dgm:prSet>
      <dgm:spPr/>
      <dgm:t>
        <a:bodyPr/>
        <a:lstStyle/>
        <a:p>
          <a:endParaRPr lang="fr-FR"/>
        </a:p>
      </dgm:t>
    </dgm:pt>
    <dgm:pt modelId="{EA738FB2-CD5C-48D3-ABA3-7CDB962C1BF1}" type="pres">
      <dgm:prSet presAssocID="{7E9A32C7-5550-4ED5-9914-53BFF1E960E0}" presName="rootConnector1" presStyleLbl="node1" presStyleIdx="0" presStyleCnt="0"/>
      <dgm:spPr/>
      <dgm:t>
        <a:bodyPr/>
        <a:lstStyle/>
        <a:p>
          <a:endParaRPr lang="fr-FR"/>
        </a:p>
      </dgm:t>
    </dgm:pt>
    <dgm:pt modelId="{79876E26-12F3-4CEC-81C1-D37E3E70280C}" type="pres">
      <dgm:prSet presAssocID="{7E9A32C7-5550-4ED5-9914-53BFF1E960E0}" presName="hierChild2" presStyleCnt="0"/>
      <dgm:spPr/>
      <dgm:t>
        <a:bodyPr/>
        <a:lstStyle/>
        <a:p>
          <a:endParaRPr lang="fr-FR"/>
        </a:p>
      </dgm:t>
    </dgm:pt>
    <dgm:pt modelId="{43DC8458-61D1-4B9C-B221-9636056349B4}" type="pres">
      <dgm:prSet presAssocID="{7E9A32C7-5550-4ED5-9914-53BFF1E960E0}" presName="hierChild3" presStyleCnt="0"/>
      <dgm:spPr/>
      <dgm:t>
        <a:bodyPr/>
        <a:lstStyle/>
        <a:p>
          <a:endParaRPr lang="fr-FR"/>
        </a:p>
      </dgm:t>
    </dgm:pt>
    <dgm:pt modelId="{59E37E43-283D-4106-828F-085C2D42ABC4}" type="pres">
      <dgm:prSet presAssocID="{FBC44FE8-1062-4C39-AE97-25E7CE1D5843}" presName="hierRoot1" presStyleCnt="0">
        <dgm:presLayoutVars>
          <dgm:hierBranch val="init"/>
        </dgm:presLayoutVars>
      </dgm:prSet>
      <dgm:spPr/>
      <dgm:t>
        <a:bodyPr/>
        <a:lstStyle/>
        <a:p>
          <a:endParaRPr lang="fr-FR"/>
        </a:p>
      </dgm:t>
    </dgm:pt>
    <dgm:pt modelId="{CEE3AEEB-AD90-49FD-B778-657E294DF86F}" type="pres">
      <dgm:prSet presAssocID="{FBC44FE8-1062-4C39-AE97-25E7CE1D5843}" presName="rootComposite1" presStyleCnt="0"/>
      <dgm:spPr/>
      <dgm:t>
        <a:bodyPr/>
        <a:lstStyle/>
        <a:p>
          <a:endParaRPr lang="fr-FR"/>
        </a:p>
      </dgm:t>
    </dgm:pt>
    <dgm:pt modelId="{7EDAB076-145D-44D5-AE92-507371EA51D9}" type="pres">
      <dgm:prSet presAssocID="{FBC44FE8-1062-4C39-AE97-25E7CE1D5843}" presName="rootText1" presStyleLbl="node0" presStyleIdx="1" presStyleCnt="5" custScaleY="352641">
        <dgm:presLayoutVars>
          <dgm:chPref val="3"/>
        </dgm:presLayoutVars>
      </dgm:prSet>
      <dgm:spPr/>
      <dgm:t>
        <a:bodyPr/>
        <a:lstStyle/>
        <a:p>
          <a:endParaRPr lang="fr-FR"/>
        </a:p>
      </dgm:t>
    </dgm:pt>
    <dgm:pt modelId="{7DEBC36F-185D-4CD7-B67A-F99B2EFAD80D}" type="pres">
      <dgm:prSet presAssocID="{FBC44FE8-1062-4C39-AE97-25E7CE1D5843}" presName="rootConnector1" presStyleLbl="node1" presStyleIdx="0" presStyleCnt="0"/>
      <dgm:spPr/>
      <dgm:t>
        <a:bodyPr/>
        <a:lstStyle/>
        <a:p>
          <a:endParaRPr lang="fr-FR"/>
        </a:p>
      </dgm:t>
    </dgm:pt>
    <dgm:pt modelId="{5A119A74-A375-4683-9C23-F8F13DA88F78}" type="pres">
      <dgm:prSet presAssocID="{FBC44FE8-1062-4C39-AE97-25E7CE1D5843}" presName="hierChild2" presStyleCnt="0"/>
      <dgm:spPr/>
      <dgm:t>
        <a:bodyPr/>
        <a:lstStyle/>
        <a:p>
          <a:endParaRPr lang="fr-FR"/>
        </a:p>
      </dgm:t>
    </dgm:pt>
    <dgm:pt modelId="{959BED97-C14C-4AA8-88C1-668F202D189B}" type="pres">
      <dgm:prSet presAssocID="{FBC44FE8-1062-4C39-AE97-25E7CE1D5843}" presName="hierChild3" presStyleCnt="0"/>
      <dgm:spPr/>
      <dgm:t>
        <a:bodyPr/>
        <a:lstStyle/>
        <a:p>
          <a:endParaRPr lang="fr-FR"/>
        </a:p>
      </dgm:t>
    </dgm:pt>
    <dgm:pt modelId="{EB8FE23E-9B48-4630-83D3-C4856B96058C}" type="pres">
      <dgm:prSet presAssocID="{6F3815A4-7CD5-427D-A193-71B9D929FCF5}" presName="hierRoot1" presStyleCnt="0">
        <dgm:presLayoutVars>
          <dgm:hierBranch val="init"/>
        </dgm:presLayoutVars>
      </dgm:prSet>
      <dgm:spPr/>
      <dgm:t>
        <a:bodyPr/>
        <a:lstStyle/>
        <a:p>
          <a:endParaRPr lang="fr-FR"/>
        </a:p>
      </dgm:t>
    </dgm:pt>
    <dgm:pt modelId="{9C0A84A8-A929-42F5-99E2-396EDD5C9E1C}" type="pres">
      <dgm:prSet presAssocID="{6F3815A4-7CD5-427D-A193-71B9D929FCF5}" presName="rootComposite1" presStyleCnt="0"/>
      <dgm:spPr/>
      <dgm:t>
        <a:bodyPr/>
        <a:lstStyle/>
        <a:p>
          <a:endParaRPr lang="fr-FR"/>
        </a:p>
      </dgm:t>
    </dgm:pt>
    <dgm:pt modelId="{C08ECAD9-CFA9-4D49-B62D-241580830D5B}" type="pres">
      <dgm:prSet presAssocID="{6F3815A4-7CD5-427D-A193-71B9D929FCF5}" presName="rootText1" presStyleLbl="node0" presStyleIdx="2" presStyleCnt="5" custScaleY="352641">
        <dgm:presLayoutVars>
          <dgm:chPref val="3"/>
        </dgm:presLayoutVars>
      </dgm:prSet>
      <dgm:spPr/>
      <dgm:t>
        <a:bodyPr/>
        <a:lstStyle/>
        <a:p>
          <a:endParaRPr lang="fr-FR"/>
        </a:p>
      </dgm:t>
    </dgm:pt>
    <dgm:pt modelId="{CDA7C469-EF87-4D44-837D-26E9E3F273C1}" type="pres">
      <dgm:prSet presAssocID="{6F3815A4-7CD5-427D-A193-71B9D929FCF5}" presName="rootConnector1" presStyleLbl="node1" presStyleIdx="0" presStyleCnt="0"/>
      <dgm:spPr/>
      <dgm:t>
        <a:bodyPr/>
        <a:lstStyle/>
        <a:p>
          <a:endParaRPr lang="fr-FR"/>
        </a:p>
      </dgm:t>
    </dgm:pt>
    <dgm:pt modelId="{E680081A-A442-4281-AC0E-93C645FA74E1}" type="pres">
      <dgm:prSet presAssocID="{6F3815A4-7CD5-427D-A193-71B9D929FCF5}" presName="hierChild2" presStyleCnt="0"/>
      <dgm:spPr/>
      <dgm:t>
        <a:bodyPr/>
        <a:lstStyle/>
        <a:p>
          <a:endParaRPr lang="fr-FR"/>
        </a:p>
      </dgm:t>
    </dgm:pt>
    <dgm:pt modelId="{C378DEF3-0072-4EAA-A650-CDF96DAB3C33}" type="pres">
      <dgm:prSet presAssocID="{6F3815A4-7CD5-427D-A193-71B9D929FCF5}" presName="hierChild3" presStyleCnt="0"/>
      <dgm:spPr/>
      <dgm:t>
        <a:bodyPr/>
        <a:lstStyle/>
        <a:p>
          <a:endParaRPr lang="fr-FR"/>
        </a:p>
      </dgm:t>
    </dgm:pt>
    <dgm:pt modelId="{6E16E172-2C56-45DD-8DB4-974685A72575}" type="pres">
      <dgm:prSet presAssocID="{8063E345-55DC-43DA-ADAC-AC3F6E5A29C1}" presName="hierRoot1" presStyleCnt="0">
        <dgm:presLayoutVars>
          <dgm:hierBranch val="init"/>
        </dgm:presLayoutVars>
      </dgm:prSet>
      <dgm:spPr/>
      <dgm:t>
        <a:bodyPr/>
        <a:lstStyle/>
        <a:p>
          <a:endParaRPr lang="fr-FR"/>
        </a:p>
      </dgm:t>
    </dgm:pt>
    <dgm:pt modelId="{9F83E54F-FE4C-4F5E-AFBF-91D09C7CBCFB}" type="pres">
      <dgm:prSet presAssocID="{8063E345-55DC-43DA-ADAC-AC3F6E5A29C1}" presName="rootComposite1" presStyleCnt="0"/>
      <dgm:spPr/>
      <dgm:t>
        <a:bodyPr/>
        <a:lstStyle/>
        <a:p>
          <a:endParaRPr lang="fr-FR"/>
        </a:p>
      </dgm:t>
    </dgm:pt>
    <dgm:pt modelId="{6271BEB2-8862-456F-ABB8-3FFD26FDBD49}" type="pres">
      <dgm:prSet presAssocID="{8063E345-55DC-43DA-ADAC-AC3F6E5A29C1}" presName="rootText1" presStyleLbl="node0" presStyleIdx="3" presStyleCnt="5" custScaleY="352641">
        <dgm:presLayoutVars>
          <dgm:chPref val="3"/>
        </dgm:presLayoutVars>
      </dgm:prSet>
      <dgm:spPr/>
      <dgm:t>
        <a:bodyPr/>
        <a:lstStyle/>
        <a:p>
          <a:endParaRPr lang="fr-FR"/>
        </a:p>
      </dgm:t>
    </dgm:pt>
    <dgm:pt modelId="{9B9E6863-E7CD-4D7B-93CE-8B1C87506A0D}" type="pres">
      <dgm:prSet presAssocID="{8063E345-55DC-43DA-ADAC-AC3F6E5A29C1}" presName="rootConnector1" presStyleLbl="node1" presStyleIdx="0" presStyleCnt="0"/>
      <dgm:spPr/>
      <dgm:t>
        <a:bodyPr/>
        <a:lstStyle/>
        <a:p>
          <a:endParaRPr lang="fr-FR"/>
        </a:p>
      </dgm:t>
    </dgm:pt>
    <dgm:pt modelId="{A2A4F91B-35FC-4274-A29E-C57B0B5A11F2}" type="pres">
      <dgm:prSet presAssocID="{8063E345-55DC-43DA-ADAC-AC3F6E5A29C1}" presName="hierChild2" presStyleCnt="0"/>
      <dgm:spPr/>
      <dgm:t>
        <a:bodyPr/>
        <a:lstStyle/>
        <a:p>
          <a:endParaRPr lang="fr-FR"/>
        </a:p>
      </dgm:t>
    </dgm:pt>
    <dgm:pt modelId="{7E3246D8-7856-46A4-8B3E-A2D9D2D7C023}" type="pres">
      <dgm:prSet presAssocID="{8063E345-55DC-43DA-ADAC-AC3F6E5A29C1}" presName="hierChild3" presStyleCnt="0"/>
      <dgm:spPr/>
      <dgm:t>
        <a:bodyPr/>
        <a:lstStyle/>
        <a:p>
          <a:endParaRPr lang="fr-FR"/>
        </a:p>
      </dgm:t>
    </dgm:pt>
    <dgm:pt modelId="{354183FE-17FC-4D44-A5C5-B7C4DE2F489F}" type="pres">
      <dgm:prSet presAssocID="{1D0FFE77-134F-4F19-AE34-8D5467F1BF64}" presName="hierRoot1" presStyleCnt="0">
        <dgm:presLayoutVars>
          <dgm:hierBranch val="init"/>
        </dgm:presLayoutVars>
      </dgm:prSet>
      <dgm:spPr/>
      <dgm:t>
        <a:bodyPr/>
        <a:lstStyle/>
        <a:p>
          <a:endParaRPr lang="fr-FR"/>
        </a:p>
      </dgm:t>
    </dgm:pt>
    <dgm:pt modelId="{A87F579A-3A0F-43DA-943B-5A2ED46F1699}" type="pres">
      <dgm:prSet presAssocID="{1D0FFE77-134F-4F19-AE34-8D5467F1BF64}" presName="rootComposite1" presStyleCnt="0"/>
      <dgm:spPr/>
      <dgm:t>
        <a:bodyPr/>
        <a:lstStyle/>
        <a:p>
          <a:endParaRPr lang="fr-FR"/>
        </a:p>
      </dgm:t>
    </dgm:pt>
    <dgm:pt modelId="{08EBD826-18A1-43E8-A24A-7BE8F50CDD29}" type="pres">
      <dgm:prSet presAssocID="{1D0FFE77-134F-4F19-AE34-8D5467F1BF64}" presName="rootText1" presStyleLbl="node0" presStyleIdx="4" presStyleCnt="5" custScaleY="352641">
        <dgm:presLayoutVars>
          <dgm:chPref val="3"/>
        </dgm:presLayoutVars>
      </dgm:prSet>
      <dgm:spPr/>
      <dgm:t>
        <a:bodyPr/>
        <a:lstStyle/>
        <a:p>
          <a:endParaRPr lang="fr-FR"/>
        </a:p>
      </dgm:t>
    </dgm:pt>
    <dgm:pt modelId="{766A8F79-4E91-45B4-A0DE-6901022D7A8E}" type="pres">
      <dgm:prSet presAssocID="{1D0FFE77-134F-4F19-AE34-8D5467F1BF64}" presName="rootConnector1" presStyleLbl="node1" presStyleIdx="0" presStyleCnt="0"/>
      <dgm:spPr/>
      <dgm:t>
        <a:bodyPr/>
        <a:lstStyle/>
        <a:p>
          <a:endParaRPr lang="fr-FR"/>
        </a:p>
      </dgm:t>
    </dgm:pt>
    <dgm:pt modelId="{A2E95316-BE3A-443B-BC9A-2E6D2DA2695A}" type="pres">
      <dgm:prSet presAssocID="{1D0FFE77-134F-4F19-AE34-8D5467F1BF64}" presName="hierChild2" presStyleCnt="0"/>
      <dgm:spPr/>
      <dgm:t>
        <a:bodyPr/>
        <a:lstStyle/>
        <a:p>
          <a:endParaRPr lang="fr-FR"/>
        </a:p>
      </dgm:t>
    </dgm:pt>
    <dgm:pt modelId="{3501313F-1317-42CF-9EE7-C0302712DAAF}" type="pres">
      <dgm:prSet presAssocID="{1D0FFE77-134F-4F19-AE34-8D5467F1BF64}" presName="hierChild3" presStyleCnt="0"/>
      <dgm:spPr/>
      <dgm:t>
        <a:bodyPr/>
        <a:lstStyle/>
        <a:p>
          <a:endParaRPr lang="fr-FR"/>
        </a:p>
      </dgm:t>
    </dgm:pt>
  </dgm:ptLst>
  <dgm:cxnLst>
    <dgm:cxn modelId="{7FE8BFF7-B114-4C4F-82AD-CF888D47BC8D}" type="presOf" srcId="{FBC44FE8-1062-4C39-AE97-25E7CE1D5843}" destId="{7EDAB076-145D-44D5-AE92-507371EA51D9}" srcOrd="0" destOrd="0" presId="urn:microsoft.com/office/officeart/2005/8/layout/orgChart1"/>
    <dgm:cxn modelId="{32B32B15-3D70-4753-AA7F-87EA3654CB88}" srcId="{CC21CB2C-A5AC-422D-AE78-34AD0426AE40}" destId="{7E9A32C7-5550-4ED5-9914-53BFF1E960E0}" srcOrd="0" destOrd="0" parTransId="{4BE3FBE6-64AF-410E-98DB-B5BA32700572}" sibTransId="{25A552F2-0006-46D0-B8ED-6841B12A94AB}"/>
    <dgm:cxn modelId="{4681AB09-4165-46CF-A78D-9FF5D829145E}" type="presOf" srcId="{6F3815A4-7CD5-427D-A193-71B9D929FCF5}" destId="{C08ECAD9-CFA9-4D49-B62D-241580830D5B}" srcOrd="0" destOrd="0" presId="urn:microsoft.com/office/officeart/2005/8/layout/orgChart1"/>
    <dgm:cxn modelId="{AB38A6AA-C1F0-43E6-84AF-DD5BCA58EBDC}" srcId="{CC21CB2C-A5AC-422D-AE78-34AD0426AE40}" destId="{1D0FFE77-134F-4F19-AE34-8D5467F1BF64}" srcOrd="4" destOrd="0" parTransId="{8817A558-6A93-4FB4-AE42-8571B96E6C04}" sibTransId="{FE5D88D5-6360-4295-965C-00BAB73B0359}"/>
    <dgm:cxn modelId="{C06A36CB-5580-46C7-B31D-45887EE1DC61}" type="presOf" srcId="{6F3815A4-7CD5-427D-A193-71B9D929FCF5}" destId="{CDA7C469-EF87-4D44-837D-26E9E3F273C1}" srcOrd="1" destOrd="0" presId="urn:microsoft.com/office/officeart/2005/8/layout/orgChart1"/>
    <dgm:cxn modelId="{F017EB17-0FED-4C39-A3B8-35B224AD734A}" type="presOf" srcId="{1D0FFE77-134F-4F19-AE34-8D5467F1BF64}" destId="{08EBD826-18A1-43E8-A24A-7BE8F50CDD29}" srcOrd="0" destOrd="0" presId="urn:microsoft.com/office/officeart/2005/8/layout/orgChart1"/>
    <dgm:cxn modelId="{87429948-5151-4705-8F72-2539BE05C749}" type="presOf" srcId="{8063E345-55DC-43DA-ADAC-AC3F6E5A29C1}" destId="{6271BEB2-8862-456F-ABB8-3FFD26FDBD49}" srcOrd="0" destOrd="0" presId="urn:microsoft.com/office/officeart/2005/8/layout/orgChart1"/>
    <dgm:cxn modelId="{E8E5F4E1-E65B-4321-8A5E-8A4D60854A3C}" type="presOf" srcId="{FBC44FE8-1062-4C39-AE97-25E7CE1D5843}" destId="{7DEBC36F-185D-4CD7-B67A-F99B2EFAD80D}" srcOrd="1" destOrd="0" presId="urn:microsoft.com/office/officeart/2005/8/layout/orgChart1"/>
    <dgm:cxn modelId="{FC610B6E-97E7-4405-88FF-15DBB2545135}" type="presOf" srcId="{CC21CB2C-A5AC-422D-AE78-34AD0426AE40}" destId="{7312D7FC-E87B-4411-9760-8DC3D4A350CA}" srcOrd="0" destOrd="0" presId="urn:microsoft.com/office/officeart/2005/8/layout/orgChart1"/>
    <dgm:cxn modelId="{CD9650B6-C049-44DB-B9BB-8402D58B9F29}" type="presOf" srcId="{1D0FFE77-134F-4F19-AE34-8D5467F1BF64}" destId="{766A8F79-4E91-45B4-A0DE-6901022D7A8E}" srcOrd="1" destOrd="0" presId="urn:microsoft.com/office/officeart/2005/8/layout/orgChart1"/>
    <dgm:cxn modelId="{A8D01E68-1C5C-4717-A418-892C67AB227C}" srcId="{CC21CB2C-A5AC-422D-AE78-34AD0426AE40}" destId="{FBC44FE8-1062-4C39-AE97-25E7CE1D5843}" srcOrd="1" destOrd="0" parTransId="{EE33E63D-5EB4-478E-B757-84CC60D5FB80}" sibTransId="{62D05A40-EC51-4BC5-9E86-C3F882CFE33B}"/>
    <dgm:cxn modelId="{E929522F-C69A-4C7D-947E-4EE53E964A76}" type="presOf" srcId="{8063E345-55DC-43DA-ADAC-AC3F6E5A29C1}" destId="{9B9E6863-E7CD-4D7B-93CE-8B1C87506A0D}" srcOrd="1" destOrd="0" presId="urn:microsoft.com/office/officeart/2005/8/layout/orgChart1"/>
    <dgm:cxn modelId="{27D6D386-78EF-4426-961E-871D9E734997}" type="presOf" srcId="{7E9A32C7-5550-4ED5-9914-53BFF1E960E0}" destId="{EA738FB2-CD5C-48D3-ABA3-7CDB962C1BF1}" srcOrd="1" destOrd="0" presId="urn:microsoft.com/office/officeart/2005/8/layout/orgChart1"/>
    <dgm:cxn modelId="{53CFC1A4-0DD4-41B7-A163-7C363B6CF965}" srcId="{CC21CB2C-A5AC-422D-AE78-34AD0426AE40}" destId="{6F3815A4-7CD5-427D-A193-71B9D929FCF5}" srcOrd="2" destOrd="0" parTransId="{78C65842-4334-4286-941B-EF0586BA7891}" sibTransId="{46B30048-84F4-47A2-8A65-1878EF78B3E3}"/>
    <dgm:cxn modelId="{70067C29-34B4-4A37-8A69-812530FF65FB}" type="presOf" srcId="{7E9A32C7-5550-4ED5-9914-53BFF1E960E0}" destId="{4C2BFBF8-EA92-4C7F-9BDE-E32882CB5178}" srcOrd="0" destOrd="0" presId="urn:microsoft.com/office/officeart/2005/8/layout/orgChart1"/>
    <dgm:cxn modelId="{184608C5-012A-42A3-97B6-059D7672A6A4}" srcId="{CC21CB2C-A5AC-422D-AE78-34AD0426AE40}" destId="{8063E345-55DC-43DA-ADAC-AC3F6E5A29C1}" srcOrd="3" destOrd="0" parTransId="{1EAA5304-4C73-469E-A948-C631B7466EED}" sibTransId="{15BDA28F-B4A5-49CE-8A03-EAC2FA8427BC}"/>
    <dgm:cxn modelId="{2BBF58CB-AD88-468C-9F61-873EC09F2CDC}" type="presParOf" srcId="{7312D7FC-E87B-4411-9760-8DC3D4A350CA}" destId="{04EA7F1B-5329-4E97-97A2-8694CF654CA2}" srcOrd="0" destOrd="0" presId="urn:microsoft.com/office/officeart/2005/8/layout/orgChart1"/>
    <dgm:cxn modelId="{8FE2D2A4-6AA6-478F-8F9B-38FA55FA1FE8}" type="presParOf" srcId="{04EA7F1B-5329-4E97-97A2-8694CF654CA2}" destId="{F62AE507-D787-48DC-812D-EA085616DAFF}" srcOrd="0" destOrd="0" presId="urn:microsoft.com/office/officeart/2005/8/layout/orgChart1"/>
    <dgm:cxn modelId="{528934BF-2BA3-4C77-87D8-2851652FF740}" type="presParOf" srcId="{F62AE507-D787-48DC-812D-EA085616DAFF}" destId="{4C2BFBF8-EA92-4C7F-9BDE-E32882CB5178}" srcOrd="0" destOrd="0" presId="urn:microsoft.com/office/officeart/2005/8/layout/orgChart1"/>
    <dgm:cxn modelId="{B35BDF02-2F98-4CF9-A20F-DD5A1E0D0F7B}" type="presParOf" srcId="{F62AE507-D787-48DC-812D-EA085616DAFF}" destId="{EA738FB2-CD5C-48D3-ABA3-7CDB962C1BF1}" srcOrd="1" destOrd="0" presId="urn:microsoft.com/office/officeart/2005/8/layout/orgChart1"/>
    <dgm:cxn modelId="{F63CF1C1-9A83-4310-AB6D-8C44422625F0}" type="presParOf" srcId="{04EA7F1B-5329-4E97-97A2-8694CF654CA2}" destId="{79876E26-12F3-4CEC-81C1-D37E3E70280C}" srcOrd="1" destOrd="0" presId="urn:microsoft.com/office/officeart/2005/8/layout/orgChart1"/>
    <dgm:cxn modelId="{332DA647-BD96-4745-BF33-0C89B13F003F}" type="presParOf" srcId="{04EA7F1B-5329-4E97-97A2-8694CF654CA2}" destId="{43DC8458-61D1-4B9C-B221-9636056349B4}" srcOrd="2" destOrd="0" presId="urn:microsoft.com/office/officeart/2005/8/layout/orgChart1"/>
    <dgm:cxn modelId="{7BCAC8CF-0B0E-4336-AD22-CC4C25784816}" type="presParOf" srcId="{7312D7FC-E87B-4411-9760-8DC3D4A350CA}" destId="{59E37E43-283D-4106-828F-085C2D42ABC4}" srcOrd="1" destOrd="0" presId="urn:microsoft.com/office/officeart/2005/8/layout/orgChart1"/>
    <dgm:cxn modelId="{C29C468B-CCBE-4FEC-BD4F-E8D95F4EBC03}" type="presParOf" srcId="{59E37E43-283D-4106-828F-085C2D42ABC4}" destId="{CEE3AEEB-AD90-49FD-B778-657E294DF86F}" srcOrd="0" destOrd="0" presId="urn:microsoft.com/office/officeart/2005/8/layout/orgChart1"/>
    <dgm:cxn modelId="{E6B6B883-B9CE-4B02-B28D-2CDD4F56846C}" type="presParOf" srcId="{CEE3AEEB-AD90-49FD-B778-657E294DF86F}" destId="{7EDAB076-145D-44D5-AE92-507371EA51D9}" srcOrd="0" destOrd="0" presId="urn:microsoft.com/office/officeart/2005/8/layout/orgChart1"/>
    <dgm:cxn modelId="{511F709B-2BD6-4800-ACAC-66AA7B6E0947}" type="presParOf" srcId="{CEE3AEEB-AD90-49FD-B778-657E294DF86F}" destId="{7DEBC36F-185D-4CD7-B67A-F99B2EFAD80D}" srcOrd="1" destOrd="0" presId="urn:microsoft.com/office/officeart/2005/8/layout/orgChart1"/>
    <dgm:cxn modelId="{17CE042A-FDC2-4987-8151-885C4E0C2BF9}" type="presParOf" srcId="{59E37E43-283D-4106-828F-085C2D42ABC4}" destId="{5A119A74-A375-4683-9C23-F8F13DA88F78}" srcOrd="1" destOrd="0" presId="urn:microsoft.com/office/officeart/2005/8/layout/orgChart1"/>
    <dgm:cxn modelId="{B93049C5-D817-4B30-9A80-B8C7BBF9890E}" type="presParOf" srcId="{59E37E43-283D-4106-828F-085C2D42ABC4}" destId="{959BED97-C14C-4AA8-88C1-668F202D189B}" srcOrd="2" destOrd="0" presId="urn:microsoft.com/office/officeart/2005/8/layout/orgChart1"/>
    <dgm:cxn modelId="{2A20F89E-1026-408D-B7F9-11A1B621BFC8}" type="presParOf" srcId="{7312D7FC-E87B-4411-9760-8DC3D4A350CA}" destId="{EB8FE23E-9B48-4630-83D3-C4856B96058C}" srcOrd="2" destOrd="0" presId="urn:microsoft.com/office/officeart/2005/8/layout/orgChart1"/>
    <dgm:cxn modelId="{01A49ECC-F2D9-442C-A38A-B7EDDC674DBC}" type="presParOf" srcId="{EB8FE23E-9B48-4630-83D3-C4856B96058C}" destId="{9C0A84A8-A929-42F5-99E2-396EDD5C9E1C}" srcOrd="0" destOrd="0" presId="urn:microsoft.com/office/officeart/2005/8/layout/orgChart1"/>
    <dgm:cxn modelId="{C4916528-9DD8-417A-80AA-A31EEA932F59}" type="presParOf" srcId="{9C0A84A8-A929-42F5-99E2-396EDD5C9E1C}" destId="{C08ECAD9-CFA9-4D49-B62D-241580830D5B}" srcOrd="0" destOrd="0" presId="urn:microsoft.com/office/officeart/2005/8/layout/orgChart1"/>
    <dgm:cxn modelId="{15C3B6C9-096A-4470-9A26-0D24ABB5DDBE}" type="presParOf" srcId="{9C0A84A8-A929-42F5-99E2-396EDD5C9E1C}" destId="{CDA7C469-EF87-4D44-837D-26E9E3F273C1}" srcOrd="1" destOrd="0" presId="urn:microsoft.com/office/officeart/2005/8/layout/orgChart1"/>
    <dgm:cxn modelId="{A37A58F0-CD70-42E8-9E2B-776C947C0715}" type="presParOf" srcId="{EB8FE23E-9B48-4630-83D3-C4856B96058C}" destId="{E680081A-A442-4281-AC0E-93C645FA74E1}" srcOrd="1" destOrd="0" presId="urn:microsoft.com/office/officeart/2005/8/layout/orgChart1"/>
    <dgm:cxn modelId="{ED50E5D9-0277-44D5-8554-8785AE859840}" type="presParOf" srcId="{EB8FE23E-9B48-4630-83D3-C4856B96058C}" destId="{C378DEF3-0072-4EAA-A650-CDF96DAB3C33}" srcOrd="2" destOrd="0" presId="urn:microsoft.com/office/officeart/2005/8/layout/orgChart1"/>
    <dgm:cxn modelId="{B3A0CA32-AADB-434B-AAA8-6AEB86940719}" type="presParOf" srcId="{7312D7FC-E87B-4411-9760-8DC3D4A350CA}" destId="{6E16E172-2C56-45DD-8DB4-974685A72575}" srcOrd="3" destOrd="0" presId="urn:microsoft.com/office/officeart/2005/8/layout/orgChart1"/>
    <dgm:cxn modelId="{CF903B39-E72E-481B-A975-FB0D7D68F471}" type="presParOf" srcId="{6E16E172-2C56-45DD-8DB4-974685A72575}" destId="{9F83E54F-FE4C-4F5E-AFBF-91D09C7CBCFB}" srcOrd="0" destOrd="0" presId="urn:microsoft.com/office/officeart/2005/8/layout/orgChart1"/>
    <dgm:cxn modelId="{947DFB39-A791-497C-958A-FABE7A2E40FB}" type="presParOf" srcId="{9F83E54F-FE4C-4F5E-AFBF-91D09C7CBCFB}" destId="{6271BEB2-8862-456F-ABB8-3FFD26FDBD49}" srcOrd="0" destOrd="0" presId="urn:microsoft.com/office/officeart/2005/8/layout/orgChart1"/>
    <dgm:cxn modelId="{8F5A5C27-7EC7-49C6-92A5-7B8B6180B2B4}" type="presParOf" srcId="{9F83E54F-FE4C-4F5E-AFBF-91D09C7CBCFB}" destId="{9B9E6863-E7CD-4D7B-93CE-8B1C87506A0D}" srcOrd="1" destOrd="0" presId="urn:microsoft.com/office/officeart/2005/8/layout/orgChart1"/>
    <dgm:cxn modelId="{2E71628F-7402-4EE2-B04A-6ECEA4622ABC}" type="presParOf" srcId="{6E16E172-2C56-45DD-8DB4-974685A72575}" destId="{A2A4F91B-35FC-4274-A29E-C57B0B5A11F2}" srcOrd="1" destOrd="0" presId="urn:microsoft.com/office/officeart/2005/8/layout/orgChart1"/>
    <dgm:cxn modelId="{C4EE8E0B-92C8-4AA4-BEFC-860E97A6E25F}" type="presParOf" srcId="{6E16E172-2C56-45DD-8DB4-974685A72575}" destId="{7E3246D8-7856-46A4-8B3E-A2D9D2D7C023}" srcOrd="2" destOrd="0" presId="urn:microsoft.com/office/officeart/2005/8/layout/orgChart1"/>
    <dgm:cxn modelId="{F7E0629F-B802-430E-8CA0-1BD1ED3BBB76}" type="presParOf" srcId="{7312D7FC-E87B-4411-9760-8DC3D4A350CA}" destId="{354183FE-17FC-4D44-A5C5-B7C4DE2F489F}" srcOrd="4" destOrd="0" presId="urn:microsoft.com/office/officeart/2005/8/layout/orgChart1"/>
    <dgm:cxn modelId="{8D145C4B-FA21-4AF3-9577-DB5314AE9AD5}" type="presParOf" srcId="{354183FE-17FC-4D44-A5C5-B7C4DE2F489F}" destId="{A87F579A-3A0F-43DA-943B-5A2ED46F1699}" srcOrd="0" destOrd="0" presId="urn:microsoft.com/office/officeart/2005/8/layout/orgChart1"/>
    <dgm:cxn modelId="{A995449D-A2FF-44F3-983A-FEA7E5B95E7F}" type="presParOf" srcId="{A87F579A-3A0F-43DA-943B-5A2ED46F1699}" destId="{08EBD826-18A1-43E8-A24A-7BE8F50CDD29}" srcOrd="0" destOrd="0" presId="urn:microsoft.com/office/officeart/2005/8/layout/orgChart1"/>
    <dgm:cxn modelId="{FCC649BA-27FB-4F17-8840-35AC948E8291}" type="presParOf" srcId="{A87F579A-3A0F-43DA-943B-5A2ED46F1699}" destId="{766A8F79-4E91-45B4-A0DE-6901022D7A8E}" srcOrd="1" destOrd="0" presId="urn:microsoft.com/office/officeart/2005/8/layout/orgChart1"/>
    <dgm:cxn modelId="{45BA659D-EDDA-4007-BD97-190DFAD1ECFF}" type="presParOf" srcId="{354183FE-17FC-4D44-A5C5-B7C4DE2F489F}" destId="{A2E95316-BE3A-443B-BC9A-2E6D2DA2695A}" srcOrd="1" destOrd="0" presId="urn:microsoft.com/office/officeart/2005/8/layout/orgChart1"/>
    <dgm:cxn modelId="{2DC6170F-E4D0-4014-B0ED-5342AFD99EF4}" type="presParOf" srcId="{354183FE-17FC-4D44-A5C5-B7C4DE2F489F}" destId="{3501313F-1317-42CF-9EE7-C0302712DAAF}"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D6A7AA1-7F5D-44A1-AAEC-2FC575F8FEF5}"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fr-FR"/>
        </a:p>
      </dgm:t>
    </dgm:pt>
    <dgm:pt modelId="{DFB21937-BFDA-43D1-9EEF-3E4D37533988}">
      <dgm:prSet/>
      <dgm:spPr/>
      <dgm:t>
        <a:bodyPr/>
        <a:lstStyle/>
        <a:p>
          <a:r>
            <a:rPr lang="fr-FR" b="1" dirty="0"/>
            <a:t>Les conséquences sur la santé </a:t>
          </a:r>
          <a:r>
            <a:rPr lang="fr-FR" b="1" dirty="0" smtClean="0"/>
            <a:t>physique : </a:t>
          </a:r>
          <a:r>
            <a:rPr lang="fr-FR" dirty="0"/>
            <a:t>les blessures, handicaps, infections, maladies, IST (VIH Sida), grossesses non désirées, fausses couches, infertilité, décès… </a:t>
          </a:r>
        </a:p>
      </dgm:t>
    </dgm:pt>
    <dgm:pt modelId="{28221916-0837-4713-AB3B-8B07C6E29D34}" type="parTrans" cxnId="{DE3B1E81-CE63-4A8E-BD40-4B69FD634816}">
      <dgm:prSet/>
      <dgm:spPr/>
      <dgm:t>
        <a:bodyPr/>
        <a:lstStyle/>
        <a:p>
          <a:endParaRPr lang="fr-FR"/>
        </a:p>
      </dgm:t>
    </dgm:pt>
    <dgm:pt modelId="{D8F95B4C-AE53-441A-B8F6-61388D0FC8C6}" type="sibTrans" cxnId="{DE3B1E81-CE63-4A8E-BD40-4B69FD634816}">
      <dgm:prSet/>
      <dgm:spPr/>
      <dgm:t>
        <a:bodyPr/>
        <a:lstStyle/>
        <a:p>
          <a:endParaRPr lang="fr-FR"/>
        </a:p>
      </dgm:t>
    </dgm:pt>
    <dgm:pt modelId="{10311800-812C-4D80-ADC1-5D5F49A42D42}">
      <dgm:prSet/>
      <dgm:spPr/>
      <dgm:t>
        <a:bodyPr/>
        <a:lstStyle/>
        <a:p>
          <a:r>
            <a:rPr lang="fr-FR" b="1" dirty="0"/>
            <a:t>Les conséquences émotionnelles et </a:t>
          </a:r>
          <a:r>
            <a:rPr lang="fr-FR" b="1" dirty="0" smtClean="0"/>
            <a:t>psychologiques : </a:t>
          </a:r>
          <a:r>
            <a:rPr lang="fr-FR" dirty="0"/>
            <a:t>la peur, la tristesse, les maladies mentales, la dépression, la honte, l’isolement, la colère, la culpabilité, les troubles du sommeil, les pensées et comportements suicidaires… </a:t>
          </a:r>
        </a:p>
      </dgm:t>
    </dgm:pt>
    <dgm:pt modelId="{A9B5E22A-2548-4691-AD7F-41D4F8FA3E24}" type="parTrans" cxnId="{22D2086C-F4AE-4A91-9F62-5204E0A7F96D}">
      <dgm:prSet/>
      <dgm:spPr/>
      <dgm:t>
        <a:bodyPr/>
        <a:lstStyle/>
        <a:p>
          <a:endParaRPr lang="fr-FR"/>
        </a:p>
      </dgm:t>
    </dgm:pt>
    <dgm:pt modelId="{5652154B-E0C1-4B2B-B72E-A53894B3B072}" type="sibTrans" cxnId="{22D2086C-F4AE-4A91-9F62-5204E0A7F96D}">
      <dgm:prSet/>
      <dgm:spPr/>
      <dgm:t>
        <a:bodyPr/>
        <a:lstStyle/>
        <a:p>
          <a:endParaRPr lang="fr-FR"/>
        </a:p>
      </dgm:t>
    </dgm:pt>
    <dgm:pt modelId="{E0B77411-F5BD-4F49-9117-954FF83BCB41}">
      <dgm:prSet/>
      <dgm:spPr/>
      <dgm:t>
        <a:bodyPr/>
        <a:lstStyle/>
        <a:p>
          <a:r>
            <a:rPr lang="fr-FR" b="1" dirty="0"/>
            <a:t>Les conséquences </a:t>
          </a:r>
          <a:r>
            <a:rPr lang="fr-FR" b="1" dirty="0" smtClean="0"/>
            <a:t>sociales : </a:t>
          </a:r>
          <a:r>
            <a:rPr lang="fr-FR" dirty="0"/>
            <a:t>la stigmatisation des victimes, le blâme de la communauté, rejet, divorce, chômage… </a:t>
          </a:r>
        </a:p>
      </dgm:t>
    </dgm:pt>
    <dgm:pt modelId="{67F09759-D676-4435-96EF-252628C8D957}" type="parTrans" cxnId="{6AF393D3-D4F2-406A-8689-E0AFDA2FB3AA}">
      <dgm:prSet/>
      <dgm:spPr/>
      <dgm:t>
        <a:bodyPr/>
        <a:lstStyle/>
        <a:p>
          <a:endParaRPr lang="fr-FR"/>
        </a:p>
      </dgm:t>
    </dgm:pt>
    <dgm:pt modelId="{7307F91F-0E7C-478B-A87D-475C34737B72}" type="sibTrans" cxnId="{6AF393D3-D4F2-406A-8689-E0AFDA2FB3AA}">
      <dgm:prSet/>
      <dgm:spPr/>
      <dgm:t>
        <a:bodyPr/>
        <a:lstStyle/>
        <a:p>
          <a:endParaRPr lang="fr-FR"/>
        </a:p>
      </dgm:t>
    </dgm:pt>
    <dgm:pt modelId="{F49B5B91-C569-4DED-8AAA-8D0C150FF629}">
      <dgm:prSet/>
      <dgm:spPr/>
      <dgm:t>
        <a:bodyPr/>
        <a:lstStyle/>
        <a:p>
          <a:r>
            <a:rPr lang="fr-FR" b="1" dirty="0"/>
            <a:t>Les conséquences </a:t>
          </a:r>
          <a:r>
            <a:rPr lang="fr-FR" b="1" dirty="0" smtClean="0"/>
            <a:t>économiques : </a:t>
          </a:r>
          <a:r>
            <a:rPr lang="fr-FR" dirty="0"/>
            <a:t>dépendance économique, chômage, coûts (médicaux, sociaux, juridiques, familiaux…), manque d’opportunités professionnelles…</a:t>
          </a:r>
        </a:p>
      </dgm:t>
    </dgm:pt>
    <dgm:pt modelId="{8183BBFB-512C-40E6-A0AB-54CD5FAB18A9}" type="parTrans" cxnId="{C623C76E-3F22-4927-9231-2AF5CFA22164}">
      <dgm:prSet/>
      <dgm:spPr/>
      <dgm:t>
        <a:bodyPr/>
        <a:lstStyle/>
        <a:p>
          <a:endParaRPr lang="fr-FR"/>
        </a:p>
      </dgm:t>
    </dgm:pt>
    <dgm:pt modelId="{F5D8E6ED-7323-4C25-A240-215CCA57B4D9}" type="sibTrans" cxnId="{C623C76E-3F22-4927-9231-2AF5CFA22164}">
      <dgm:prSet/>
      <dgm:spPr/>
      <dgm:t>
        <a:bodyPr/>
        <a:lstStyle/>
        <a:p>
          <a:endParaRPr lang="fr-FR"/>
        </a:p>
      </dgm:t>
    </dgm:pt>
    <dgm:pt modelId="{64B6DDF4-17A0-4771-B23E-F368CDC75C01}" type="pres">
      <dgm:prSet presAssocID="{1D6A7AA1-7F5D-44A1-AAEC-2FC575F8FEF5}" presName="hierChild1" presStyleCnt="0">
        <dgm:presLayoutVars>
          <dgm:orgChart val="1"/>
          <dgm:chPref val="1"/>
          <dgm:dir/>
          <dgm:animOne val="branch"/>
          <dgm:animLvl val="lvl"/>
          <dgm:resizeHandles/>
        </dgm:presLayoutVars>
      </dgm:prSet>
      <dgm:spPr/>
      <dgm:t>
        <a:bodyPr/>
        <a:lstStyle/>
        <a:p>
          <a:endParaRPr lang="fr-FR"/>
        </a:p>
      </dgm:t>
    </dgm:pt>
    <dgm:pt modelId="{8C4A91F4-58B7-4A7E-9410-8C37074C6A72}" type="pres">
      <dgm:prSet presAssocID="{DFB21937-BFDA-43D1-9EEF-3E4D37533988}" presName="hierRoot1" presStyleCnt="0">
        <dgm:presLayoutVars>
          <dgm:hierBranch val="init"/>
        </dgm:presLayoutVars>
      </dgm:prSet>
      <dgm:spPr/>
      <dgm:t>
        <a:bodyPr/>
        <a:lstStyle/>
        <a:p>
          <a:endParaRPr lang="fr-FR"/>
        </a:p>
      </dgm:t>
    </dgm:pt>
    <dgm:pt modelId="{71F3DB2A-2222-4ED8-8596-6BD52EF6CC82}" type="pres">
      <dgm:prSet presAssocID="{DFB21937-BFDA-43D1-9EEF-3E4D37533988}" presName="rootComposite1" presStyleCnt="0"/>
      <dgm:spPr/>
      <dgm:t>
        <a:bodyPr/>
        <a:lstStyle/>
        <a:p>
          <a:endParaRPr lang="fr-FR"/>
        </a:p>
      </dgm:t>
    </dgm:pt>
    <dgm:pt modelId="{3F04A96D-9C1E-4CDE-8C4B-053D28579E2C}" type="pres">
      <dgm:prSet presAssocID="{DFB21937-BFDA-43D1-9EEF-3E4D37533988}" presName="rootText1" presStyleLbl="node0" presStyleIdx="0" presStyleCnt="4" custScaleY="336442">
        <dgm:presLayoutVars>
          <dgm:chPref val="3"/>
        </dgm:presLayoutVars>
      </dgm:prSet>
      <dgm:spPr/>
      <dgm:t>
        <a:bodyPr/>
        <a:lstStyle/>
        <a:p>
          <a:endParaRPr lang="fr-FR"/>
        </a:p>
      </dgm:t>
    </dgm:pt>
    <dgm:pt modelId="{2036AAC5-F014-4D07-A2BF-28763662CD73}" type="pres">
      <dgm:prSet presAssocID="{DFB21937-BFDA-43D1-9EEF-3E4D37533988}" presName="rootConnector1" presStyleLbl="node1" presStyleIdx="0" presStyleCnt="0"/>
      <dgm:spPr/>
      <dgm:t>
        <a:bodyPr/>
        <a:lstStyle/>
        <a:p>
          <a:endParaRPr lang="fr-FR"/>
        </a:p>
      </dgm:t>
    </dgm:pt>
    <dgm:pt modelId="{D9975F0C-E7E4-405B-8829-0776D108769B}" type="pres">
      <dgm:prSet presAssocID="{DFB21937-BFDA-43D1-9EEF-3E4D37533988}" presName="hierChild2" presStyleCnt="0"/>
      <dgm:spPr/>
      <dgm:t>
        <a:bodyPr/>
        <a:lstStyle/>
        <a:p>
          <a:endParaRPr lang="fr-FR"/>
        </a:p>
      </dgm:t>
    </dgm:pt>
    <dgm:pt modelId="{5697ECBC-500D-42AF-BC9B-925AD970044C}" type="pres">
      <dgm:prSet presAssocID="{DFB21937-BFDA-43D1-9EEF-3E4D37533988}" presName="hierChild3" presStyleCnt="0"/>
      <dgm:spPr/>
      <dgm:t>
        <a:bodyPr/>
        <a:lstStyle/>
        <a:p>
          <a:endParaRPr lang="fr-FR"/>
        </a:p>
      </dgm:t>
    </dgm:pt>
    <dgm:pt modelId="{7D31C7B5-C58A-4879-9EE6-D0A607497532}" type="pres">
      <dgm:prSet presAssocID="{10311800-812C-4D80-ADC1-5D5F49A42D42}" presName="hierRoot1" presStyleCnt="0">
        <dgm:presLayoutVars>
          <dgm:hierBranch val="init"/>
        </dgm:presLayoutVars>
      </dgm:prSet>
      <dgm:spPr/>
      <dgm:t>
        <a:bodyPr/>
        <a:lstStyle/>
        <a:p>
          <a:endParaRPr lang="fr-FR"/>
        </a:p>
      </dgm:t>
    </dgm:pt>
    <dgm:pt modelId="{FBCAF310-9EE6-4639-8EBD-A3C74FE29F09}" type="pres">
      <dgm:prSet presAssocID="{10311800-812C-4D80-ADC1-5D5F49A42D42}" presName="rootComposite1" presStyleCnt="0"/>
      <dgm:spPr/>
      <dgm:t>
        <a:bodyPr/>
        <a:lstStyle/>
        <a:p>
          <a:endParaRPr lang="fr-FR"/>
        </a:p>
      </dgm:t>
    </dgm:pt>
    <dgm:pt modelId="{5B2E2CC3-A0B0-4E2C-9293-6C978A10CA76}" type="pres">
      <dgm:prSet presAssocID="{10311800-812C-4D80-ADC1-5D5F49A42D42}" presName="rootText1" presStyleLbl="node0" presStyleIdx="1" presStyleCnt="4" custScaleY="336442">
        <dgm:presLayoutVars>
          <dgm:chPref val="3"/>
        </dgm:presLayoutVars>
      </dgm:prSet>
      <dgm:spPr/>
      <dgm:t>
        <a:bodyPr/>
        <a:lstStyle/>
        <a:p>
          <a:endParaRPr lang="fr-FR"/>
        </a:p>
      </dgm:t>
    </dgm:pt>
    <dgm:pt modelId="{4B280A9A-9E7E-4D76-8284-DEA0C51259D4}" type="pres">
      <dgm:prSet presAssocID="{10311800-812C-4D80-ADC1-5D5F49A42D42}" presName="rootConnector1" presStyleLbl="node1" presStyleIdx="0" presStyleCnt="0"/>
      <dgm:spPr/>
      <dgm:t>
        <a:bodyPr/>
        <a:lstStyle/>
        <a:p>
          <a:endParaRPr lang="fr-FR"/>
        </a:p>
      </dgm:t>
    </dgm:pt>
    <dgm:pt modelId="{27C9195A-FBF2-485D-ACBD-B046CC5FD255}" type="pres">
      <dgm:prSet presAssocID="{10311800-812C-4D80-ADC1-5D5F49A42D42}" presName="hierChild2" presStyleCnt="0"/>
      <dgm:spPr/>
      <dgm:t>
        <a:bodyPr/>
        <a:lstStyle/>
        <a:p>
          <a:endParaRPr lang="fr-FR"/>
        </a:p>
      </dgm:t>
    </dgm:pt>
    <dgm:pt modelId="{80A8B263-3DBB-45AC-8985-47A28C56516F}" type="pres">
      <dgm:prSet presAssocID="{10311800-812C-4D80-ADC1-5D5F49A42D42}" presName="hierChild3" presStyleCnt="0"/>
      <dgm:spPr/>
      <dgm:t>
        <a:bodyPr/>
        <a:lstStyle/>
        <a:p>
          <a:endParaRPr lang="fr-FR"/>
        </a:p>
      </dgm:t>
    </dgm:pt>
    <dgm:pt modelId="{84F6F9E8-C93E-45CA-BA7E-924F1FF952F8}" type="pres">
      <dgm:prSet presAssocID="{E0B77411-F5BD-4F49-9117-954FF83BCB41}" presName="hierRoot1" presStyleCnt="0">
        <dgm:presLayoutVars>
          <dgm:hierBranch val="init"/>
        </dgm:presLayoutVars>
      </dgm:prSet>
      <dgm:spPr/>
      <dgm:t>
        <a:bodyPr/>
        <a:lstStyle/>
        <a:p>
          <a:endParaRPr lang="fr-FR"/>
        </a:p>
      </dgm:t>
    </dgm:pt>
    <dgm:pt modelId="{15916E0E-EA32-4A53-B1CB-85D0A1F75B19}" type="pres">
      <dgm:prSet presAssocID="{E0B77411-F5BD-4F49-9117-954FF83BCB41}" presName="rootComposite1" presStyleCnt="0"/>
      <dgm:spPr/>
      <dgm:t>
        <a:bodyPr/>
        <a:lstStyle/>
        <a:p>
          <a:endParaRPr lang="fr-FR"/>
        </a:p>
      </dgm:t>
    </dgm:pt>
    <dgm:pt modelId="{87B028EC-1D2F-4D2B-A46F-CDEEA21E4AD2}" type="pres">
      <dgm:prSet presAssocID="{E0B77411-F5BD-4F49-9117-954FF83BCB41}" presName="rootText1" presStyleLbl="node0" presStyleIdx="2" presStyleCnt="4" custScaleY="336442">
        <dgm:presLayoutVars>
          <dgm:chPref val="3"/>
        </dgm:presLayoutVars>
      </dgm:prSet>
      <dgm:spPr/>
      <dgm:t>
        <a:bodyPr/>
        <a:lstStyle/>
        <a:p>
          <a:endParaRPr lang="fr-FR"/>
        </a:p>
      </dgm:t>
    </dgm:pt>
    <dgm:pt modelId="{12B3CF3A-4BF5-4E4B-A5E3-807EB9EB867E}" type="pres">
      <dgm:prSet presAssocID="{E0B77411-F5BD-4F49-9117-954FF83BCB41}" presName="rootConnector1" presStyleLbl="node1" presStyleIdx="0" presStyleCnt="0"/>
      <dgm:spPr/>
      <dgm:t>
        <a:bodyPr/>
        <a:lstStyle/>
        <a:p>
          <a:endParaRPr lang="fr-FR"/>
        </a:p>
      </dgm:t>
    </dgm:pt>
    <dgm:pt modelId="{EFF96AFF-4408-4726-A829-8157577E75E7}" type="pres">
      <dgm:prSet presAssocID="{E0B77411-F5BD-4F49-9117-954FF83BCB41}" presName="hierChild2" presStyleCnt="0"/>
      <dgm:spPr/>
      <dgm:t>
        <a:bodyPr/>
        <a:lstStyle/>
        <a:p>
          <a:endParaRPr lang="fr-FR"/>
        </a:p>
      </dgm:t>
    </dgm:pt>
    <dgm:pt modelId="{FB1CFEE7-5134-4529-8C46-2322E1A6B807}" type="pres">
      <dgm:prSet presAssocID="{E0B77411-F5BD-4F49-9117-954FF83BCB41}" presName="hierChild3" presStyleCnt="0"/>
      <dgm:spPr/>
      <dgm:t>
        <a:bodyPr/>
        <a:lstStyle/>
        <a:p>
          <a:endParaRPr lang="fr-FR"/>
        </a:p>
      </dgm:t>
    </dgm:pt>
    <dgm:pt modelId="{FBB51C9A-33C5-43C6-AAAE-09751866FC41}" type="pres">
      <dgm:prSet presAssocID="{F49B5B91-C569-4DED-8AAA-8D0C150FF629}" presName="hierRoot1" presStyleCnt="0">
        <dgm:presLayoutVars>
          <dgm:hierBranch val="init"/>
        </dgm:presLayoutVars>
      </dgm:prSet>
      <dgm:spPr/>
      <dgm:t>
        <a:bodyPr/>
        <a:lstStyle/>
        <a:p>
          <a:endParaRPr lang="fr-FR"/>
        </a:p>
      </dgm:t>
    </dgm:pt>
    <dgm:pt modelId="{9960EE2D-BD19-4398-9B8F-B112611ECDAA}" type="pres">
      <dgm:prSet presAssocID="{F49B5B91-C569-4DED-8AAA-8D0C150FF629}" presName="rootComposite1" presStyleCnt="0"/>
      <dgm:spPr/>
      <dgm:t>
        <a:bodyPr/>
        <a:lstStyle/>
        <a:p>
          <a:endParaRPr lang="fr-FR"/>
        </a:p>
      </dgm:t>
    </dgm:pt>
    <dgm:pt modelId="{E4CF708A-8DF1-4403-B037-5D5DC3FADC7C}" type="pres">
      <dgm:prSet presAssocID="{F49B5B91-C569-4DED-8AAA-8D0C150FF629}" presName="rootText1" presStyleLbl="node0" presStyleIdx="3" presStyleCnt="4" custScaleY="336442">
        <dgm:presLayoutVars>
          <dgm:chPref val="3"/>
        </dgm:presLayoutVars>
      </dgm:prSet>
      <dgm:spPr/>
      <dgm:t>
        <a:bodyPr/>
        <a:lstStyle/>
        <a:p>
          <a:endParaRPr lang="fr-FR"/>
        </a:p>
      </dgm:t>
    </dgm:pt>
    <dgm:pt modelId="{1C8CFB89-988F-42B2-BFFB-3AF23197CEE7}" type="pres">
      <dgm:prSet presAssocID="{F49B5B91-C569-4DED-8AAA-8D0C150FF629}" presName="rootConnector1" presStyleLbl="node1" presStyleIdx="0" presStyleCnt="0"/>
      <dgm:spPr/>
      <dgm:t>
        <a:bodyPr/>
        <a:lstStyle/>
        <a:p>
          <a:endParaRPr lang="fr-FR"/>
        </a:p>
      </dgm:t>
    </dgm:pt>
    <dgm:pt modelId="{DD3A1151-403C-4472-9243-DC1D0DE0FC5A}" type="pres">
      <dgm:prSet presAssocID="{F49B5B91-C569-4DED-8AAA-8D0C150FF629}" presName="hierChild2" presStyleCnt="0"/>
      <dgm:spPr/>
      <dgm:t>
        <a:bodyPr/>
        <a:lstStyle/>
        <a:p>
          <a:endParaRPr lang="fr-FR"/>
        </a:p>
      </dgm:t>
    </dgm:pt>
    <dgm:pt modelId="{EB7A6F0A-5D4E-413C-9EE6-0B741FE17136}" type="pres">
      <dgm:prSet presAssocID="{F49B5B91-C569-4DED-8AAA-8D0C150FF629}" presName="hierChild3" presStyleCnt="0"/>
      <dgm:spPr/>
      <dgm:t>
        <a:bodyPr/>
        <a:lstStyle/>
        <a:p>
          <a:endParaRPr lang="fr-FR"/>
        </a:p>
      </dgm:t>
    </dgm:pt>
  </dgm:ptLst>
  <dgm:cxnLst>
    <dgm:cxn modelId="{DE3B1E81-CE63-4A8E-BD40-4B69FD634816}" srcId="{1D6A7AA1-7F5D-44A1-AAEC-2FC575F8FEF5}" destId="{DFB21937-BFDA-43D1-9EEF-3E4D37533988}" srcOrd="0" destOrd="0" parTransId="{28221916-0837-4713-AB3B-8B07C6E29D34}" sibTransId="{D8F95B4C-AE53-441A-B8F6-61388D0FC8C6}"/>
    <dgm:cxn modelId="{44122EB4-A50C-446E-A008-C7FDF53D6BA7}" type="presOf" srcId="{10311800-812C-4D80-ADC1-5D5F49A42D42}" destId="{5B2E2CC3-A0B0-4E2C-9293-6C978A10CA76}" srcOrd="0" destOrd="0" presId="urn:microsoft.com/office/officeart/2005/8/layout/orgChart1"/>
    <dgm:cxn modelId="{6AF393D3-D4F2-406A-8689-E0AFDA2FB3AA}" srcId="{1D6A7AA1-7F5D-44A1-AAEC-2FC575F8FEF5}" destId="{E0B77411-F5BD-4F49-9117-954FF83BCB41}" srcOrd="2" destOrd="0" parTransId="{67F09759-D676-4435-96EF-252628C8D957}" sibTransId="{7307F91F-0E7C-478B-A87D-475C34737B72}"/>
    <dgm:cxn modelId="{22D2086C-F4AE-4A91-9F62-5204E0A7F96D}" srcId="{1D6A7AA1-7F5D-44A1-AAEC-2FC575F8FEF5}" destId="{10311800-812C-4D80-ADC1-5D5F49A42D42}" srcOrd="1" destOrd="0" parTransId="{A9B5E22A-2548-4691-AD7F-41D4F8FA3E24}" sibTransId="{5652154B-E0C1-4B2B-B72E-A53894B3B072}"/>
    <dgm:cxn modelId="{E6BC7415-8ED5-449A-976C-13D539CE808D}" type="presOf" srcId="{1D6A7AA1-7F5D-44A1-AAEC-2FC575F8FEF5}" destId="{64B6DDF4-17A0-4771-B23E-F368CDC75C01}" srcOrd="0" destOrd="0" presId="urn:microsoft.com/office/officeart/2005/8/layout/orgChart1"/>
    <dgm:cxn modelId="{190E71EF-EBE7-49DD-986F-E60BB9CED655}" type="presOf" srcId="{10311800-812C-4D80-ADC1-5D5F49A42D42}" destId="{4B280A9A-9E7E-4D76-8284-DEA0C51259D4}" srcOrd="1" destOrd="0" presId="urn:microsoft.com/office/officeart/2005/8/layout/orgChart1"/>
    <dgm:cxn modelId="{25F1FA81-621D-4B01-86D0-925408745801}" type="presOf" srcId="{F49B5B91-C569-4DED-8AAA-8D0C150FF629}" destId="{1C8CFB89-988F-42B2-BFFB-3AF23197CEE7}" srcOrd="1" destOrd="0" presId="urn:microsoft.com/office/officeart/2005/8/layout/orgChart1"/>
    <dgm:cxn modelId="{AB40A537-6412-4A79-887E-941DD459EBA3}" type="presOf" srcId="{DFB21937-BFDA-43D1-9EEF-3E4D37533988}" destId="{3F04A96D-9C1E-4CDE-8C4B-053D28579E2C}" srcOrd="0" destOrd="0" presId="urn:microsoft.com/office/officeart/2005/8/layout/orgChart1"/>
    <dgm:cxn modelId="{47701209-68D5-4A70-9799-50C21A6185D5}" type="presOf" srcId="{F49B5B91-C569-4DED-8AAA-8D0C150FF629}" destId="{E4CF708A-8DF1-4403-B037-5D5DC3FADC7C}" srcOrd="0" destOrd="0" presId="urn:microsoft.com/office/officeart/2005/8/layout/orgChart1"/>
    <dgm:cxn modelId="{E6BE4CC6-7A02-4CCA-B66F-9D13A235E4CF}" type="presOf" srcId="{DFB21937-BFDA-43D1-9EEF-3E4D37533988}" destId="{2036AAC5-F014-4D07-A2BF-28763662CD73}" srcOrd="1" destOrd="0" presId="urn:microsoft.com/office/officeart/2005/8/layout/orgChart1"/>
    <dgm:cxn modelId="{64B6A10F-B885-40A1-B435-F79695316879}" type="presOf" srcId="{E0B77411-F5BD-4F49-9117-954FF83BCB41}" destId="{12B3CF3A-4BF5-4E4B-A5E3-807EB9EB867E}" srcOrd="1" destOrd="0" presId="urn:microsoft.com/office/officeart/2005/8/layout/orgChart1"/>
    <dgm:cxn modelId="{C623C76E-3F22-4927-9231-2AF5CFA22164}" srcId="{1D6A7AA1-7F5D-44A1-AAEC-2FC575F8FEF5}" destId="{F49B5B91-C569-4DED-8AAA-8D0C150FF629}" srcOrd="3" destOrd="0" parTransId="{8183BBFB-512C-40E6-A0AB-54CD5FAB18A9}" sibTransId="{F5D8E6ED-7323-4C25-A240-215CCA57B4D9}"/>
    <dgm:cxn modelId="{A0D50520-26D5-46F0-A0F6-D936D139505B}" type="presOf" srcId="{E0B77411-F5BD-4F49-9117-954FF83BCB41}" destId="{87B028EC-1D2F-4D2B-A46F-CDEEA21E4AD2}" srcOrd="0" destOrd="0" presId="urn:microsoft.com/office/officeart/2005/8/layout/orgChart1"/>
    <dgm:cxn modelId="{4A490D51-A048-482A-A5BE-7179F2E75E3C}" type="presParOf" srcId="{64B6DDF4-17A0-4771-B23E-F368CDC75C01}" destId="{8C4A91F4-58B7-4A7E-9410-8C37074C6A72}" srcOrd="0" destOrd="0" presId="urn:microsoft.com/office/officeart/2005/8/layout/orgChart1"/>
    <dgm:cxn modelId="{3780FEFC-BFDD-4862-8A78-60823A4E251F}" type="presParOf" srcId="{8C4A91F4-58B7-4A7E-9410-8C37074C6A72}" destId="{71F3DB2A-2222-4ED8-8596-6BD52EF6CC82}" srcOrd="0" destOrd="0" presId="urn:microsoft.com/office/officeart/2005/8/layout/orgChart1"/>
    <dgm:cxn modelId="{B7EA3C60-A8C0-4F42-B4FD-296A20582F47}" type="presParOf" srcId="{71F3DB2A-2222-4ED8-8596-6BD52EF6CC82}" destId="{3F04A96D-9C1E-4CDE-8C4B-053D28579E2C}" srcOrd="0" destOrd="0" presId="urn:microsoft.com/office/officeart/2005/8/layout/orgChart1"/>
    <dgm:cxn modelId="{8844F7F5-E722-494E-A404-9E67146D28B7}" type="presParOf" srcId="{71F3DB2A-2222-4ED8-8596-6BD52EF6CC82}" destId="{2036AAC5-F014-4D07-A2BF-28763662CD73}" srcOrd="1" destOrd="0" presId="urn:microsoft.com/office/officeart/2005/8/layout/orgChart1"/>
    <dgm:cxn modelId="{0658BA8C-A3C6-4B67-9F68-5E5FF9DA952C}" type="presParOf" srcId="{8C4A91F4-58B7-4A7E-9410-8C37074C6A72}" destId="{D9975F0C-E7E4-405B-8829-0776D108769B}" srcOrd="1" destOrd="0" presId="urn:microsoft.com/office/officeart/2005/8/layout/orgChart1"/>
    <dgm:cxn modelId="{0561F8A3-C29E-4571-8C69-F42D4B7542DB}" type="presParOf" srcId="{8C4A91F4-58B7-4A7E-9410-8C37074C6A72}" destId="{5697ECBC-500D-42AF-BC9B-925AD970044C}" srcOrd="2" destOrd="0" presId="urn:microsoft.com/office/officeart/2005/8/layout/orgChart1"/>
    <dgm:cxn modelId="{A840610D-ED3D-4690-A8A6-9FDFFF7DD2ED}" type="presParOf" srcId="{64B6DDF4-17A0-4771-B23E-F368CDC75C01}" destId="{7D31C7B5-C58A-4879-9EE6-D0A607497532}" srcOrd="1" destOrd="0" presId="urn:microsoft.com/office/officeart/2005/8/layout/orgChart1"/>
    <dgm:cxn modelId="{53819B1B-F9B5-418E-A34D-5F2F354820E7}" type="presParOf" srcId="{7D31C7B5-C58A-4879-9EE6-D0A607497532}" destId="{FBCAF310-9EE6-4639-8EBD-A3C74FE29F09}" srcOrd="0" destOrd="0" presId="urn:microsoft.com/office/officeart/2005/8/layout/orgChart1"/>
    <dgm:cxn modelId="{FC4554A0-7523-466C-AF65-649DD685F92B}" type="presParOf" srcId="{FBCAF310-9EE6-4639-8EBD-A3C74FE29F09}" destId="{5B2E2CC3-A0B0-4E2C-9293-6C978A10CA76}" srcOrd="0" destOrd="0" presId="urn:microsoft.com/office/officeart/2005/8/layout/orgChart1"/>
    <dgm:cxn modelId="{B2A4CE4D-8B32-4F6D-91BC-0DC1CBF1416E}" type="presParOf" srcId="{FBCAF310-9EE6-4639-8EBD-A3C74FE29F09}" destId="{4B280A9A-9E7E-4D76-8284-DEA0C51259D4}" srcOrd="1" destOrd="0" presId="urn:microsoft.com/office/officeart/2005/8/layout/orgChart1"/>
    <dgm:cxn modelId="{CA9D863A-E2A3-4D88-BAED-AAEBC3148BEA}" type="presParOf" srcId="{7D31C7B5-C58A-4879-9EE6-D0A607497532}" destId="{27C9195A-FBF2-485D-ACBD-B046CC5FD255}" srcOrd="1" destOrd="0" presId="urn:microsoft.com/office/officeart/2005/8/layout/orgChart1"/>
    <dgm:cxn modelId="{2C7ACEE8-62BB-4C68-804B-6CE1A37AB4EF}" type="presParOf" srcId="{7D31C7B5-C58A-4879-9EE6-D0A607497532}" destId="{80A8B263-3DBB-45AC-8985-47A28C56516F}" srcOrd="2" destOrd="0" presId="urn:microsoft.com/office/officeart/2005/8/layout/orgChart1"/>
    <dgm:cxn modelId="{30494CF3-D406-4FC7-B011-4B64541BDF84}" type="presParOf" srcId="{64B6DDF4-17A0-4771-B23E-F368CDC75C01}" destId="{84F6F9E8-C93E-45CA-BA7E-924F1FF952F8}" srcOrd="2" destOrd="0" presId="urn:microsoft.com/office/officeart/2005/8/layout/orgChart1"/>
    <dgm:cxn modelId="{71A8A1D9-7995-472A-A217-E4E2B14DF2A5}" type="presParOf" srcId="{84F6F9E8-C93E-45CA-BA7E-924F1FF952F8}" destId="{15916E0E-EA32-4A53-B1CB-85D0A1F75B19}" srcOrd="0" destOrd="0" presId="urn:microsoft.com/office/officeart/2005/8/layout/orgChart1"/>
    <dgm:cxn modelId="{FF5B1B9B-0463-4896-8018-F76606F40A4C}" type="presParOf" srcId="{15916E0E-EA32-4A53-B1CB-85D0A1F75B19}" destId="{87B028EC-1D2F-4D2B-A46F-CDEEA21E4AD2}" srcOrd="0" destOrd="0" presId="urn:microsoft.com/office/officeart/2005/8/layout/orgChart1"/>
    <dgm:cxn modelId="{45ADA5EA-CB09-4E41-9594-3DDA1B074831}" type="presParOf" srcId="{15916E0E-EA32-4A53-B1CB-85D0A1F75B19}" destId="{12B3CF3A-4BF5-4E4B-A5E3-807EB9EB867E}" srcOrd="1" destOrd="0" presId="urn:microsoft.com/office/officeart/2005/8/layout/orgChart1"/>
    <dgm:cxn modelId="{0ACDB2CE-84EF-44ED-8331-C227C8196B7D}" type="presParOf" srcId="{84F6F9E8-C93E-45CA-BA7E-924F1FF952F8}" destId="{EFF96AFF-4408-4726-A829-8157577E75E7}" srcOrd="1" destOrd="0" presId="urn:microsoft.com/office/officeart/2005/8/layout/orgChart1"/>
    <dgm:cxn modelId="{82B8ECDE-41B0-43B2-9ECB-435BDF74C19E}" type="presParOf" srcId="{84F6F9E8-C93E-45CA-BA7E-924F1FF952F8}" destId="{FB1CFEE7-5134-4529-8C46-2322E1A6B807}" srcOrd="2" destOrd="0" presId="urn:microsoft.com/office/officeart/2005/8/layout/orgChart1"/>
    <dgm:cxn modelId="{4DCED752-CC94-4AA9-A3A9-51749E351F15}" type="presParOf" srcId="{64B6DDF4-17A0-4771-B23E-F368CDC75C01}" destId="{FBB51C9A-33C5-43C6-AAAE-09751866FC41}" srcOrd="3" destOrd="0" presId="urn:microsoft.com/office/officeart/2005/8/layout/orgChart1"/>
    <dgm:cxn modelId="{58996402-F81E-4344-9D72-7FD4CBE1A8F4}" type="presParOf" srcId="{FBB51C9A-33C5-43C6-AAAE-09751866FC41}" destId="{9960EE2D-BD19-4398-9B8F-B112611ECDAA}" srcOrd="0" destOrd="0" presId="urn:microsoft.com/office/officeart/2005/8/layout/orgChart1"/>
    <dgm:cxn modelId="{0FD8F1F8-EBD7-43BC-BCC1-F13D38C5E943}" type="presParOf" srcId="{9960EE2D-BD19-4398-9B8F-B112611ECDAA}" destId="{E4CF708A-8DF1-4403-B037-5D5DC3FADC7C}" srcOrd="0" destOrd="0" presId="urn:microsoft.com/office/officeart/2005/8/layout/orgChart1"/>
    <dgm:cxn modelId="{8ACC3927-5125-48FA-88DE-0E2CEFA63180}" type="presParOf" srcId="{9960EE2D-BD19-4398-9B8F-B112611ECDAA}" destId="{1C8CFB89-988F-42B2-BFFB-3AF23197CEE7}" srcOrd="1" destOrd="0" presId="urn:microsoft.com/office/officeart/2005/8/layout/orgChart1"/>
    <dgm:cxn modelId="{21942135-F181-4EC1-972B-DB45071EAE3F}" type="presParOf" srcId="{FBB51C9A-33C5-43C6-AAAE-09751866FC41}" destId="{DD3A1151-403C-4472-9243-DC1D0DE0FC5A}" srcOrd="1" destOrd="0" presId="urn:microsoft.com/office/officeart/2005/8/layout/orgChart1"/>
    <dgm:cxn modelId="{C6C81C1B-62CF-4BE4-A5AC-6366AD7AD559}" type="presParOf" srcId="{FBB51C9A-33C5-43C6-AAAE-09751866FC41}" destId="{EB7A6F0A-5D4E-413C-9EE6-0B741FE17136}"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743735D-6AF6-41F3-BFB5-8669172F407A}"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fr-FR"/>
        </a:p>
      </dgm:t>
    </dgm:pt>
    <dgm:pt modelId="{F8A622B2-C20C-4AA2-A898-D09C39B72FB5}">
      <dgm:prSet custT="1"/>
      <dgm:spPr/>
      <dgm:t>
        <a:bodyPr/>
        <a:lstStyle/>
        <a:p>
          <a:r>
            <a:rPr lang="fr-FR" sz="1600" dirty="0"/>
            <a:t>Marianne, âgée de 32 ans, est mariée depuis 10 ans à Tom, 35 ans. Ils ont deux enfants, un garçon de 7 ans et une fille de 5 ans. Marianne travaille à temps partiel pour s'occuper des enfants et gère également les tâches ménagères. Tom travaille à plein temps et gagne un salaire plus élevé que Marianne. Au fil du temps, Marianne a commencé à remarquer des comportements préoccupants de la part de Tom.</a:t>
          </a:r>
        </a:p>
      </dgm:t>
    </dgm:pt>
    <dgm:pt modelId="{67369CF9-9028-4442-A56F-8F0488B42015}" type="parTrans" cxnId="{4317A9DD-C9E9-428B-8757-53D03CDC894B}">
      <dgm:prSet/>
      <dgm:spPr/>
      <dgm:t>
        <a:bodyPr/>
        <a:lstStyle/>
        <a:p>
          <a:endParaRPr lang="fr-FR" sz="1600"/>
        </a:p>
      </dgm:t>
    </dgm:pt>
    <dgm:pt modelId="{C2C04F03-656C-48E4-8F18-3145A89BE4CD}" type="sibTrans" cxnId="{4317A9DD-C9E9-428B-8757-53D03CDC894B}">
      <dgm:prSet/>
      <dgm:spPr/>
      <dgm:t>
        <a:bodyPr/>
        <a:lstStyle/>
        <a:p>
          <a:endParaRPr lang="fr-FR" sz="1600"/>
        </a:p>
      </dgm:t>
    </dgm:pt>
    <dgm:pt modelId="{A423438B-A7A7-4EEC-B1D3-CD367184D0F1}">
      <dgm:prSet custT="1"/>
      <dgm:spPr/>
      <dgm:t>
        <a:bodyPr/>
        <a:lstStyle/>
        <a:p>
          <a:r>
            <a:rPr lang="fr-FR" sz="1600" dirty="0"/>
            <a:t>1.Marianne découvre que Tom gère toutes les finances du ménage, y compris son propre salaire, sans lui donner accès aux comptes </a:t>
          </a:r>
          <a:r>
            <a:rPr lang="fr-FR" sz="1600" dirty="0" smtClean="0"/>
            <a:t>bancaires, ni </a:t>
          </a:r>
          <a:r>
            <a:rPr lang="fr-FR" sz="1600" dirty="0"/>
            <a:t>lui permettre de participer aux décisions financières. Il lui reproche également de ne pas gagner autant d'argent qu'il le fait.</a:t>
          </a:r>
        </a:p>
      </dgm:t>
    </dgm:pt>
    <dgm:pt modelId="{A54DA728-A216-4996-B957-3DF4E31C302A}" type="parTrans" cxnId="{29E24171-7620-4D3D-9281-1CA135C36573}">
      <dgm:prSet/>
      <dgm:spPr/>
      <dgm:t>
        <a:bodyPr/>
        <a:lstStyle/>
        <a:p>
          <a:endParaRPr lang="fr-FR" sz="1600"/>
        </a:p>
      </dgm:t>
    </dgm:pt>
    <dgm:pt modelId="{88726462-DA63-4D2A-AECC-47CDD6E4B8AC}" type="sibTrans" cxnId="{29E24171-7620-4D3D-9281-1CA135C36573}">
      <dgm:prSet/>
      <dgm:spPr/>
      <dgm:t>
        <a:bodyPr/>
        <a:lstStyle/>
        <a:p>
          <a:endParaRPr lang="fr-FR" sz="1600"/>
        </a:p>
      </dgm:t>
    </dgm:pt>
    <dgm:pt modelId="{60A39C6C-934F-464E-8B0A-9C34B030272F}">
      <dgm:prSet custT="1"/>
      <dgm:spPr/>
      <dgm:t>
        <a:bodyPr/>
        <a:lstStyle/>
        <a:p>
          <a:r>
            <a:rPr lang="fr-FR" sz="1600" dirty="0"/>
            <a:t>2.Tom critique constamment Marianne pour son apparence physique, la rabaisse et la menace de la quitter s'il n'est pas satisfait. Il l'isole socialement en lui interdisant de voir sa famille et ses amis.</a:t>
          </a:r>
        </a:p>
      </dgm:t>
    </dgm:pt>
    <dgm:pt modelId="{51E77EAD-F95B-4CC7-B414-1A50BB30BD89}" type="parTrans" cxnId="{6573BF56-A340-492B-B2E6-1B16FE6B81CF}">
      <dgm:prSet/>
      <dgm:spPr/>
      <dgm:t>
        <a:bodyPr/>
        <a:lstStyle/>
        <a:p>
          <a:endParaRPr lang="fr-FR" sz="1600"/>
        </a:p>
      </dgm:t>
    </dgm:pt>
    <dgm:pt modelId="{FC7AC147-D9CC-4F9E-A3BC-DC5210F795EF}" type="sibTrans" cxnId="{6573BF56-A340-492B-B2E6-1B16FE6B81CF}">
      <dgm:prSet/>
      <dgm:spPr/>
      <dgm:t>
        <a:bodyPr/>
        <a:lstStyle/>
        <a:p>
          <a:endParaRPr lang="fr-FR" sz="1600"/>
        </a:p>
      </dgm:t>
    </dgm:pt>
    <dgm:pt modelId="{A53FB92F-B89A-46F8-9DDC-08112583355D}">
      <dgm:prSet custT="1"/>
      <dgm:spPr/>
      <dgm:t>
        <a:bodyPr/>
        <a:lstStyle/>
        <a:p>
          <a:r>
            <a:rPr lang="fr-FR" sz="1600" dirty="0"/>
            <a:t>3. Lors d'une dispute intense, Tom a poussé Marianne, ce qui a provoqué des ecchymoses sur son bras. Il lui a dit qu'elle l'avait provoqué.</a:t>
          </a:r>
        </a:p>
      </dgm:t>
    </dgm:pt>
    <dgm:pt modelId="{F4DFBE93-FC0C-4FB0-A34F-BE8924C73CB8}" type="parTrans" cxnId="{41C11A09-5EB2-4737-A07E-A246407927E3}">
      <dgm:prSet/>
      <dgm:spPr/>
      <dgm:t>
        <a:bodyPr/>
        <a:lstStyle/>
        <a:p>
          <a:endParaRPr lang="fr-FR" sz="1600"/>
        </a:p>
      </dgm:t>
    </dgm:pt>
    <dgm:pt modelId="{C99FCD77-F816-4982-A8DD-39B718BA7CCE}" type="sibTrans" cxnId="{41C11A09-5EB2-4737-A07E-A246407927E3}">
      <dgm:prSet/>
      <dgm:spPr/>
      <dgm:t>
        <a:bodyPr/>
        <a:lstStyle/>
        <a:p>
          <a:endParaRPr lang="fr-FR" sz="1600"/>
        </a:p>
      </dgm:t>
    </dgm:pt>
    <dgm:pt modelId="{B0F4EF1B-6575-4916-9D7C-8D058E9D5D9E}">
      <dgm:prSet custT="1"/>
      <dgm:spPr/>
      <dgm:t>
        <a:bodyPr/>
        <a:lstStyle/>
        <a:p>
          <a:r>
            <a:rPr lang="fr-FR" sz="1600" dirty="0"/>
            <a:t>4. Marianne se sent contrainte d'avoir des rapports sexuels non désirés avec Tom sous la menace de représailles ou de l'abandon.</a:t>
          </a:r>
        </a:p>
      </dgm:t>
    </dgm:pt>
    <dgm:pt modelId="{CE6A884B-5799-4ACC-B57F-EBE3A0E5E343}" type="parTrans" cxnId="{F963471A-FE41-4FCF-AE8A-79FFF818174B}">
      <dgm:prSet/>
      <dgm:spPr/>
      <dgm:t>
        <a:bodyPr/>
        <a:lstStyle/>
        <a:p>
          <a:endParaRPr lang="fr-FR" sz="1600"/>
        </a:p>
      </dgm:t>
    </dgm:pt>
    <dgm:pt modelId="{428315A5-CFC6-4A84-A389-3209856D7C63}" type="sibTrans" cxnId="{F963471A-FE41-4FCF-AE8A-79FFF818174B}">
      <dgm:prSet/>
      <dgm:spPr/>
      <dgm:t>
        <a:bodyPr/>
        <a:lstStyle/>
        <a:p>
          <a:endParaRPr lang="fr-FR" sz="1600"/>
        </a:p>
      </dgm:t>
    </dgm:pt>
    <dgm:pt modelId="{DCF94050-6653-4220-BF32-256837BC6ED8}" type="pres">
      <dgm:prSet presAssocID="{A743735D-6AF6-41F3-BFB5-8669172F407A}" presName="Name0" presStyleCnt="0">
        <dgm:presLayoutVars>
          <dgm:dir/>
          <dgm:animLvl val="lvl"/>
          <dgm:resizeHandles val="exact"/>
        </dgm:presLayoutVars>
      </dgm:prSet>
      <dgm:spPr/>
      <dgm:t>
        <a:bodyPr/>
        <a:lstStyle/>
        <a:p>
          <a:endParaRPr lang="fr-FR"/>
        </a:p>
      </dgm:t>
    </dgm:pt>
    <dgm:pt modelId="{CAD5E611-833D-48DF-BB62-AC01AA4DD75E}" type="pres">
      <dgm:prSet presAssocID="{F8A622B2-C20C-4AA2-A898-D09C39B72FB5}" presName="linNode" presStyleCnt="0"/>
      <dgm:spPr/>
      <dgm:t>
        <a:bodyPr/>
        <a:lstStyle/>
        <a:p>
          <a:endParaRPr lang="fr-FR"/>
        </a:p>
      </dgm:t>
    </dgm:pt>
    <dgm:pt modelId="{F1EEAD80-4A1A-473B-98D9-F5B8483925C3}" type="pres">
      <dgm:prSet presAssocID="{F8A622B2-C20C-4AA2-A898-D09C39B72FB5}" presName="parentText" presStyleLbl="node1" presStyleIdx="0" presStyleCnt="5" custScaleX="277778">
        <dgm:presLayoutVars>
          <dgm:chMax val="1"/>
          <dgm:bulletEnabled val="1"/>
        </dgm:presLayoutVars>
      </dgm:prSet>
      <dgm:spPr/>
      <dgm:t>
        <a:bodyPr/>
        <a:lstStyle/>
        <a:p>
          <a:endParaRPr lang="fr-FR"/>
        </a:p>
      </dgm:t>
    </dgm:pt>
    <dgm:pt modelId="{76175F81-A6FA-4385-8CE7-0A48BCE73329}" type="pres">
      <dgm:prSet presAssocID="{C2C04F03-656C-48E4-8F18-3145A89BE4CD}" presName="sp" presStyleCnt="0"/>
      <dgm:spPr/>
      <dgm:t>
        <a:bodyPr/>
        <a:lstStyle/>
        <a:p>
          <a:endParaRPr lang="fr-FR"/>
        </a:p>
      </dgm:t>
    </dgm:pt>
    <dgm:pt modelId="{8FA175DE-C029-4777-AA78-CA80F27B8430}" type="pres">
      <dgm:prSet presAssocID="{A423438B-A7A7-4EEC-B1D3-CD367184D0F1}" presName="linNode" presStyleCnt="0"/>
      <dgm:spPr/>
      <dgm:t>
        <a:bodyPr/>
        <a:lstStyle/>
        <a:p>
          <a:endParaRPr lang="fr-FR"/>
        </a:p>
      </dgm:t>
    </dgm:pt>
    <dgm:pt modelId="{C85BB2CC-BEE3-41DB-82C0-9E0C7C9C67AC}" type="pres">
      <dgm:prSet presAssocID="{A423438B-A7A7-4EEC-B1D3-CD367184D0F1}" presName="parentText" presStyleLbl="node1" presStyleIdx="1" presStyleCnt="5" custScaleX="277778">
        <dgm:presLayoutVars>
          <dgm:chMax val="1"/>
          <dgm:bulletEnabled val="1"/>
        </dgm:presLayoutVars>
      </dgm:prSet>
      <dgm:spPr/>
      <dgm:t>
        <a:bodyPr/>
        <a:lstStyle/>
        <a:p>
          <a:endParaRPr lang="fr-FR"/>
        </a:p>
      </dgm:t>
    </dgm:pt>
    <dgm:pt modelId="{CF2659C1-9D6E-44ED-84FA-2BE571FD5AD1}" type="pres">
      <dgm:prSet presAssocID="{88726462-DA63-4D2A-AECC-47CDD6E4B8AC}" presName="sp" presStyleCnt="0"/>
      <dgm:spPr/>
      <dgm:t>
        <a:bodyPr/>
        <a:lstStyle/>
        <a:p>
          <a:endParaRPr lang="fr-FR"/>
        </a:p>
      </dgm:t>
    </dgm:pt>
    <dgm:pt modelId="{58930CAF-7062-441E-9CAA-D9CD5DDEE273}" type="pres">
      <dgm:prSet presAssocID="{60A39C6C-934F-464E-8B0A-9C34B030272F}" presName="linNode" presStyleCnt="0"/>
      <dgm:spPr/>
      <dgm:t>
        <a:bodyPr/>
        <a:lstStyle/>
        <a:p>
          <a:endParaRPr lang="fr-FR"/>
        </a:p>
      </dgm:t>
    </dgm:pt>
    <dgm:pt modelId="{39F2760E-D28D-4EE2-A0D3-243C1D88678B}" type="pres">
      <dgm:prSet presAssocID="{60A39C6C-934F-464E-8B0A-9C34B030272F}" presName="parentText" presStyleLbl="node1" presStyleIdx="2" presStyleCnt="5" custScaleX="277778">
        <dgm:presLayoutVars>
          <dgm:chMax val="1"/>
          <dgm:bulletEnabled val="1"/>
        </dgm:presLayoutVars>
      </dgm:prSet>
      <dgm:spPr/>
      <dgm:t>
        <a:bodyPr/>
        <a:lstStyle/>
        <a:p>
          <a:endParaRPr lang="fr-FR"/>
        </a:p>
      </dgm:t>
    </dgm:pt>
    <dgm:pt modelId="{685FD451-4C87-45D6-B234-D54FDBD4EE4E}" type="pres">
      <dgm:prSet presAssocID="{FC7AC147-D9CC-4F9E-A3BC-DC5210F795EF}" presName="sp" presStyleCnt="0"/>
      <dgm:spPr/>
      <dgm:t>
        <a:bodyPr/>
        <a:lstStyle/>
        <a:p>
          <a:endParaRPr lang="fr-FR"/>
        </a:p>
      </dgm:t>
    </dgm:pt>
    <dgm:pt modelId="{3A0AC60B-E4C1-4B75-87CF-25946CA42391}" type="pres">
      <dgm:prSet presAssocID="{A53FB92F-B89A-46F8-9DDC-08112583355D}" presName="linNode" presStyleCnt="0"/>
      <dgm:spPr/>
      <dgm:t>
        <a:bodyPr/>
        <a:lstStyle/>
        <a:p>
          <a:endParaRPr lang="fr-FR"/>
        </a:p>
      </dgm:t>
    </dgm:pt>
    <dgm:pt modelId="{3C643B3C-2327-480A-99F2-F6B90F6CD318}" type="pres">
      <dgm:prSet presAssocID="{A53FB92F-B89A-46F8-9DDC-08112583355D}" presName="parentText" presStyleLbl="node1" presStyleIdx="3" presStyleCnt="5" custScaleX="277778">
        <dgm:presLayoutVars>
          <dgm:chMax val="1"/>
          <dgm:bulletEnabled val="1"/>
        </dgm:presLayoutVars>
      </dgm:prSet>
      <dgm:spPr/>
      <dgm:t>
        <a:bodyPr/>
        <a:lstStyle/>
        <a:p>
          <a:endParaRPr lang="fr-FR"/>
        </a:p>
      </dgm:t>
    </dgm:pt>
    <dgm:pt modelId="{2F7780B9-12B1-42EF-B69B-65C6F309C3B2}" type="pres">
      <dgm:prSet presAssocID="{C99FCD77-F816-4982-A8DD-39B718BA7CCE}" presName="sp" presStyleCnt="0"/>
      <dgm:spPr/>
      <dgm:t>
        <a:bodyPr/>
        <a:lstStyle/>
        <a:p>
          <a:endParaRPr lang="fr-FR"/>
        </a:p>
      </dgm:t>
    </dgm:pt>
    <dgm:pt modelId="{FB11EE1C-6BF6-4B71-85F2-50542AD0B88A}" type="pres">
      <dgm:prSet presAssocID="{B0F4EF1B-6575-4916-9D7C-8D058E9D5D9E}" presName="linNode" presStyleCnt="0"/>
      <dgm:spPr/>
      <dgm:t>
        <a:bodyPr/>
        <a:lstStyle/>
        <a:p>
          <a:endParaRPr lang="fr-FR"/>
        </a:p>
      </dgm:t>
    </dgm:pt>
    <dgm:pt modelId="{9551FE5E-03B5-4809-8A54-5674EF405CB9}" type="pres">
      <dgm:prSet presAssocID="{B0F4EF1B-6575-4916-9D7C-8D058E9D5D9E}" presName="parentText" presStyleLbl="node1" presStyleIdx="4" presStyleCnt="5" custScaleX="277778">
        <dgm:presLayoutVars>
          <dgm:chMax val="1"/>
          <dgm:bulletEnabled val="1"/>
        </dgm:presLayoutVars>
      </dgm:prSet>
      <dgm:spPr/>
      <dgm:t>
        <a:bodyPr/>
        <a:lstStyle/>
        <a:p>
          <a:endParaRPr lang="fr-FR"/>
        </a:p>
      </dgm:t>
    </dgm:pt>
  </dgm:ptLst>
  <dgm:cxnLst>
    <dgm:cxn modelId="{EA02C629-35E0-4358-AE62-AF769C3BC5E9}" type="presOf" srcId="{A743735D-6AF6-41F3-BFB5-8669172F407A}" destId="{DCF94050-6653-4220-BF32-256837BC6ED8}" srcOrd="0" destOrd="0" presId="urn:microsoft.com/office/officeart/2005/8/layout/vList5"/>
    <dgm:cxn modelId="{6573BF56-A340-492B-B2E6-1B16FE6B81CF}" srcId="{A743735D-6AF6-41F3-BFB5-8669172F407A}" destId="{60A39C6C-934F-464E-8B0A-9C34B030272F}" srcOrd="2" destOrd="0" parTransId="{51E77EAD-F95B-4CC7-B414-1A50BB30BD89}" sibTransId="{FC7AC147-D9CC-4F9E-A3BC-DC5210F795EF}"/>
    <dgm:cxn modelId="{4317A9DD-C9E9-428B-8757-53D03CDC894B}" srcId="{A743735D-6AF6-41F3-BFB5-8669172F407A}" destId="{F8A622B2-C20C-4AA2-A898-D09C39B72FB5}" srcOrd="0" destOrd="0" parTransId="{67369CF9-9028-4442-A56F-8F0488B42015}" sibTransId="{C2C04F03-656C-48E4-8F18-3145A89BE4CD}"/>
    <dgm:cxn modelId="{F963471A-FE41-4FCF-AE8A-79FFF818174B}" srcId="{A743735D-6AF6-41F3-BFB5-8669172F407A}" destId="{B0F4EF1B-6575-4916-9D7C-8D058E9D5D9E}" srcOrd="4" destOrd="0" parTransId="{CE6A884B-5799-4ACC-B57F-EBE3A0E5E343}" sibTransId="{428315A5-CFC6-4A84-A389-3209856D7C63}"/>
    <dgm:cxn modelId="{C3C405EC-7019-4202-B65B-BA38225F3E80}" type="presOf" srcId="{A53FB92F-B89A-46F8-9DDC-08112583355D}" destId="{3C643B3C-2327-480A-99F2-F6B90F6CD318}" srcOrd="0" destOrd="0" presId="urn:microsoft.com/office/officeart/2005/8/layout/vList5"/>
    <dgm:cxn modelId="{41C11A09-5EB2-4737-A07E-A246407927E3}" srcId="{A743735D-6AF6-41F3-BFB5-8669172F407A}" destId="{A53FB92F-B89A-46F8-9DDC-08112583355D}" srcOrd="3" destOrd="0" parTransId="{F4DFBE93-FC0C-4FB0-A34F-BE8924C73CB8}" sibTransId="{C99FCD77-F816-4982-A8DD-39B718BA7CCE}"/>
    <dgm:cxn modelId="{91A0839C-9ADE-4C03-9B78-6C6B6DD2B01B}" type="presOf" srcId="{F8A622B2-C20C-4AA2-A898-D09C39B72FB5}" destId="{F1EEAD80-4A1A-473B-98D9-F5B8483925C3}" srcOrd="0" destOrd="0" presId="urn:microsoft.com/office/officeart/2005/8/layout/vList5"/>
    <dgm:cxn modelId="{FB8C1597-3439-4626-8ACF-733CB31CFB4A}" type="presOf" srcId="{60A39C6C-934F-464E-8B0A-9C34B030272F}" destId="{39F2760E-D28D-4EE2-A0D3-243C1D88678B}" srcOrd="0" destOrd="0" presId="urn:microsoft.com/office/officeart/2005/8/layout/vList5"/>
    <dgm:cxn modelId="{DE6618A5-E5C7-46FB-8369-87357986D939}" type="presOf" srcId="{B0F4EF1B-6575-4916-9D7C-8D058E9D5D9E}" destId="{9551FE5E-03B5-4809-8A54-5674EF405CB9}" srcOrd="0" destOrd="0" presId="urn:microsoft.com/office/officeart/2005/8/layout/vList5"/>
    <dgm:cxn modelId="{C4F310F5-E729-4ADA-9FF4-43B522E058D8}" type="presOf" srcId="{A423438B-A7A7-4EEC-B1D3-CD367184D0F1}" destId="{C85BB2CC-BEE3-41DB-82C0-9E0C7C9C67AC}" srcOrd="0" destOrd="0" presId="urn:microsoft.com/office/officeart/2005/8/layout/vList5"/>
    <dgm:cxn modelId="{29E24171-7620-4D3D-9281-1CA135C36573}" srcId="{A743735D-6AF6-41F3-BFB5-8669172F407A}" destId="{A423438B-A7A7-4EEC-B1D3-CD367184D0F1}" srcOrd="1" destOrd="0" parTransId="{A54DA728-A216-4996-B957-3DF4E31C302A}" sibTransId="{88726462-DA63-4D2A-AECC-47CDD6E4B8AC}"/>
    <dgm:cxn modelId="{94B923B3-B3C6-4E29-957C-49D7ED886B90}" type="presParOf" srcId="{DCF94050-6653-4220-BF32-256837BC6ED8}" destId="{CAD5E611-833D-48DF-BB62-AC01AA4DD75E}" srcOrd="0" destOrd="0" presId="urn:microsoft.com/office/officeart/2005/8/layout/vList5"/>
    <dgm:cxn modelId="{0157853E-CC3B-4FD5-85BA-CFFC06D6910F}" type="presParOf" srcId="{CAD5E611-833D-48DF-BB62-AC01AA4DD75E}" destId="{F1EEAD80-4A1A-473B-98D9-F5B8483925C3}" srcOrd="0" destOrd="0" presId="urn:microsoft.com/office/officeart/2005/8/layout/vList5"/>
    <dgm:cxn modelId="{27F299E0-2071-4B0F-BE38-561C67F443EE}" type="presParOf" srcId="{DCF94050-6653-4220-BF32-256837BC6ED8}" destId="{76175F81-A6FA-4385-8CE7-0A48BCE73329}" srcOrd="1" destOrd="0" presId="urn:microsoft.com/office/officeart/2005/8/layout/vList5"/>
    <dgm:cxn modelId="{0C690F32-D70F-4057-88E1-9B0C5E126AEB}" type="presParOf" srcId="{DCF94050-6653-4220-BF32-256837BC6ED8}" destId="{8FA175DE-C029-4777-AA78-CA80F27B8430}" srcOrd="2" destOrd="0" presId="urn:microsoft.com/office/officeart/2005/8/layout/vList5"/>
    <dgm:cxn modelId="{B26EACA0-3B55-49E6-9E6E-0674AE789311}" type="presParOf" srcId="{8FA175DE-C029-4777-AA78-CA80F27B8430}" destId="{C85BB2CC-BEE3-41DB-82C0-9E0C7C9C67AC}" srcOrd="0" destOrd="0" presId="urn:microsoft.com/office/officeart/2005/8/layout/vList5"/>
    <dgm:cxn modelId="{E829744A-7E31-4B0F-8E64-BCA2ED8D5879}" type="presParOf" srcId="{DCF94050-6653-4220-BF32-256837BC6ED8}" destId="{CF2659C1-9D6E-44ED-84FA-2BE571FD5AD1}" srcOrd="3" destOrd="0" presId="urn:microsoft.com/office/officeart/2005/8/layout/vList5"/>
    <dgm:cxn modelId="{E4F416B5-39C3-4903-B82C-92E5898A9BDB}" type="presParOf" srcId="{DCF94050-6653-4220-BF32-256837BC6ED8}" destId="{58930CAF-7062-441E-9CAA-D9CD5DDEE273}" srcOrd="4" destOrd="0" presId="urn:microsoft.com/office/officeart/2005/8/layout/vList5"/>
    <dgm:cxn modelId="{DAEDC639-DE79-4A7E-99B0-EE353A487293}" type="presParOf" srcId="{58930CAF-7062-441E-9CAA-D9CD5DDEE273}" destId="{39F2760E-D28D-4EE2-A0D3-243C1D88678B}" srcOrd="0" destOrd="0" presId="urn:microsoft.com/office/officeart/2005/8/layout/vList5"/>
    <dgm:cxn modelId="{49271EC2-61F5-43CF-A750-3E8783D4CB96}" type="presParOf" srcId="{DCF94050-6653-4220-BF32-256837BC6ED8}" destId="{685FD451-4C87-45D6-B234-D54FDBD4EE4E}" srcOrd="5" destOrd="0" presId="urn:microsoft.com/office/officeart/2005/8/layout/vList5"/>
    <dgm:cxn modelId="{D9BF2AA9-F5E5-42CE-8E52-39EF47AE7EDB}" type="presParOf" srcId="{DCF94050-6653-4220-BF32-256837BC6ED8}" destId="{3A0AC60B-E4C1-4B75-87CF-25946CA42391}" srcOrd="6" destOrd="0" presId="urn:microsoft.com/office/officeart/2005/8/layout/vList5"/>
    <dgm:cxn modelId="{F439BDFC-2933-4F66-AB04-268740191326}" type="presParOf" srcId="{3A0AC60B-E4C1-4B75-87CF-25946CA42391}" destId="{3C643B3C-2327-480A-99F2-F6B90F6CD318}" srcOrd="0" destOrd="0" presId="urn:microsoft.com/office/officeart/2005/8/layout/vList5"/>
    <dgm:cxn modelId="{4260D1B6-24D0-4ED6-8E56-04D745D0284F}" type="presParOf" srcId="{DCF94050-6653-4220-BF32-256837BC6ED8}" destId="{2F7780B9-12B1-42EF-B69B-65C6F309C3B2}" srcOrd="7" destOrd="0" presId="urn:microsoft.com/office/officeart/2005/8/layout/vList5"/>
    <dgm:cxn modelId="{B9CC684A-DAE7-49C3-A5A3-363F2D8729DD}" type="presParOf" srcId="{DCF94050-6653-4220-BF32-256837BC6ED8}" destId="{FB11EE1C-6BF6-4B71-85F2-50542AD0B88A}" srcOrd="8" destOrd="0" presId="urn:microsoft.com/office/officeart/2005/8/layout/vList5"/>
    <dgm:cxn modelId="{03278338-AEDC-4644-87BD-0119B8ABF38D}" type="presParOf" srcId="{FB11EE1C-6BF6-4B71-85F2-50542AD0B88A}" destId="{9551FE5E-03B5-4809-8A54-5674EF405CB9}"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A20E88-329E-4563-BA26-354FA7F70AE6}">
      <dsp:nvSpPr>
        <dsp:cNvPr id="0" name=""/>
        <dsp:cNvSpPr/>
      </dsp:nvSpPr>
      <dsp:spPr>
        <a:xfrm>
          <a:off x="3728" y="1811"/>
          <a:ext cx="7635027" cy="119562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a:t>Les VBG sont un phénomène relativement jeune aussi bien dans le discours des OI que dans celui des OSC.</a:t>
          </a:r>
        </a:p>
      </dsp:txBody>
      <dsp:txXfrm>
        <a:off x="3728" y="1811"/>
        <a:ext cx="7635027" cy="1195626"/>
      </dsp:txXfrm>
    </dsp:sp>
    <dsp:sp modelId="{3C943B98-1A06-4D1A-8D96-C6B1EF96F074}">
      <dsp:nvSpPr>
        <dsp:cNvPr id="0" name=""/>
        <dsp:cNvSpPr/>
      </dsp:nvSpPr>
      <dsp:spPr>
        <a:xfrm>
          <a:off x="3728" y="1257219"/>
          <a:ext cx="7635027" cy="1195626"/>
        </a:xfrm>
        <a:prstGeom prst="roundRect">
          <a:avLst/>
        </a:prstGeom>
        <a:solidFill>
          <a:schemeClr val="accent5">
            <a:hueOff val="-3676673"/>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a:t>Les VBG constituent un ensemble hétérogène de violences. Elles se manifestent effectivement de plusieurs façons et peuvent donc biaiser le jugement des acteurs d’OSC.</a:t>
          </a:r>
        </a:p>
      </dsp:txBody>
      <dsp:txXfrm>
        <a:off x="3728" y="1257219"/>
        <a:ext cx="7635027" cy="1195626"/>
      </dsp:txXfrm>
    </dsp:sp>
    <dsp:sp modelId="{AFCE5CF7-C804-4532-805E-CD47C573C229}">
      <dsp:nvSpPr>
        <dsp:cNvPr id="0" name=""/>
        <dsp:cNvSpPr/>
      </dsp:nvSpPr>
      <dsp:spPr>
        <a:xfrm>
          <a:off x="3728" y="2512627"/>
          <a:ext cx="7635027" cy="1195626"/>
        </a:xfrm>
        <a:prstGeom prst="roundRect">
          <a:avLst/>
        </a:prstGeom>
        <a:solidFill>
          <a:schemeClr val="accent5">
            <a:hueOff val="-7353345"/>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a:t>Les VBG font constamment l’objet de débat et ne parviennent pas à faire l’unanimité.</a:t>
          </a:r>
        </a:p>
      </dsp:txBody>
      <dsp:txXfrm>
        <a:off x="3728" y="2512627"/>
        <a:ext cx="7635027" cy="1195626"/>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46E7EC-82B5-434C-9168-CF132D42FD8F}">
      <dsp:nvSpPr>
        <dsp:cNvPr id="0" name=""/>
        <dsp:cNvSpPr/>
      </dsp:nvSpPr>
      <dsp:spPr>
        <a:xfrm>
          <a:off x="25940" y="56980"/>
          <a:ext cx="10227332" cy="19719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fr-FR" sz="3800" b="1" u="sng" kern="1200" dirty="0"/>
            <a:t>Questions :</a:t>
          </a:r>
          <a:endParaRPr lang="fr-FR" sz="3800" kern="1200" dirty="0"/>
        </a:p>
      </dsp:txBody>
      <dsp:txXfrm>
        <a:off x="25940" y="56980"/>
        <a:ext cx="10227332" cy="1971990"/>
      </dsp:txXfrm>
    </dsp:sp>
    <dsp:sp modelId="{BD6DDE79-18D9-4AD3-ACFF-E307F441FE3F}">
      <dsp:nvSpPr>
        <dsp:cNvPr id="0" name=""/>
        <dsp:cNvSpPr/>
      </dsp:nvSpPr>
      <dsp:spPr>
        <a:xfrm>
          <a:off x="25940" y="2070689"/>
          <a:ext cx="10227332" cy="1971990"/>
        </a:xfrm>
        <a:prstGeom prst="roundRect">
          <a:avLst/>
        </a:prstGeom>
        <a:solidFill>
          <a:schemeClr val="accent5">
            <a:hueOff val="-7353345"/>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fr-FR" sz="3800" kern="1200" dirty="0" smtClean="0"/>
            <a:t>Identifier </a:t>
          </a:r>
          <a:r>
            <a:rPr lang="fr-FR" sz="3800" kern="1200" dirty="0"/>
            <a:t>les différentes formes de violence basées sur le genre dans cette situation.</a:t>
          </a:r>
        </a:p>
      </dsp:txBody>
      <dsp:txXfrm>
        <a:off x="25940" y="2070689"/>
        <a:ext cx="10227332" cy="197199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117AF4-2357-45A5-B766-B0A317ADF7D9}">
      <dsp:nvSpPr>
        <dsp:cNvPr id="0" name=""/>
        <dsp:cNvSpPr/>
      </dsp:nvSpPr>
      <dsp:spPr>
        <a:xfrm>
          <a:off x="0" y="0"/>
          <a:ext cx="9713627" cy="161484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fr-FR" sz="2000" kern="1200" dirty="0"/>
            <a:t>Selon les estimations mondiales de l'OMS, 35% des femmes, soit près d'1 femme sur 3, indiquent avoir été exposées à des violences physiques ou sexuelles de la part de leur partenaire intime ou de quelqu’un d’autre au cours de leur vie.</a:t>
          </a:r>
        </a:p>
      </dsp:txBody>
      <dsp:txXfrm>
        <a:off x="0" y="0"/>
        <a:ext cx="9713627" cy="1614845"/>
      </dsp:txXfrm>
    </dsp:sp>
    <dsp:sp modelId="{EFBD0EDD-358F-4B70-AC75-5F76D32854EA}">
      <dsp:nvSpPr>
        <dsp:cNvPr id="0" name=""/>
        <dsp:cNvSpPr/>
      </dsp:nvSpPr>
      <dsp:spPr>
        <a:xfrm>
          <a:off x="0" y="1629227"/>
          <a:ext cx="9713627" cy="2327547"/>
        </a:xfrm>
        <a:prstGeom prst="roundRect">
          <a:avLst/>
        </a:prstGeom>
        <a:solidFill>
          <a:schemeClr val="accent5">
            <a:hueOff val="-7353345"/>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fr-FR" sz="2000" kern="1200" dirty="0"/>
            <a:t>Selon un rapport </a:t>
          </a:r>
          <a:r>
            <a:rPr lang="fr-FR" sz="2000" kern="1200" dirty="0" smtClean="0"/>
            <a:t>d’ONU </a:t>
          </a:r>
          <a:r>
            <a:rPr lang="fr-FR" sz="2000" kern="1200" dirty="0"/>
            <a:t>Femmes en </a:t>
          </a:r>
          <a:r>
            <a:rPr lang="fr-FR" sz="2000" kern="1200" dirty="0" smtClean="0"/>
            <a:t>liaison </a:t>
          </a:r>
          <a:r>
            <a:rPr lang="fr-FR" sz="2000" kern="1200" dirty="0"/>
            <a:t>avec l’UA et la CEA intitulé « </a:t>
          </a:r>
          <a:r>
            <a:rPr lang="fr-FR" sz="2000" kern="1200" dirty="0" smtClean="0"/>
            <a:t>LA </a:t>
          </a:r>
          <a:r>
            <a:rPr lang="fr-FR" sz="2000" kern="1200" dirty="0"/>
            <a:t>VIOLENCE BASÉE SUR LE GENRE EN AFRIQUE DURANT LA PANDÉMIE DE COVID-19 », partout dans le monde, 18 % des femmes et des filles âgées de 15 à 49 ans ayant déjà eu un partenaire ont subi des violences physiques et/ou sexuelles de la part d’un partenaire actuel ou précédent au cours des 12 derniers mois . En outre, du fait de la COVID-19, il a été fait état d’une intensification de la violence à l’égard des femmes dans le monde, souvent de l’ordre de 25 % selon les pays dotés de systèmes de signalement.</a:t>
          </a:r>
        </a:p>
      </dsp:txBody>
      <dsp:txXfrm>
        <a:off x="0" y="1629227"/>
        <a:ext cx="9713627" cy="232754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A7AAB10-19A2-48BD-8641-D94D16B9C847}">
      <dsp:nvSpPr>
        <dsp:cNvPr id="0" name=""/>
        <dsp:cNvSpPr/>
      </dsp:nvSpPr>
      <dsp:spPr>
        <a:xfrm>
          <a:off x="5038" y="0"/>
          <a:ext cx="10318145" cy="20226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fr-FR" sz="2100" kern="1200" dirty="0"/>
            <a:t>Une étude menée dans six pays sahéliens a montré que la violence domestique, qu’elle soit physique ou verbale, a augmenté, passant de 40,6 % avant la crise de la </a:t>
          </a:r>
          <a:r>
            <a:rPr lang="fr-FR" sz="2100" kern="1200" dirty="0" smtClean="0"/>
            <a:t>COVID-19, </a:t>
          </a:r>
          <a:r>
            <a:rPr lang="fr-FR" sz="2100" kern="1200" dirty="0"/>
            <a:t>à 52,2 % pendant la pandémie, soit un taux d’augmentation de 12 %. Le Tchad, le Sénégal et le Mali ont respectivement enregistré des augmentations de 30 %, 14 % et 10 %, tandis que le Burkina Faso, la Mauritanie et le Niger enregistrent une augmentation inférieure à 10 %.</a:t>
          </a:r>
        </a:p>
      </dsp:txBody>
      <dsp:txXfrm>
        <a:off x="5038" y="0"/>
        <a:ext cx="10318145" cy="2022687"/>
      </dsp:txXfrm>
    </dsp:sp>
    <dsp:sp modelId="{6CEFA1F1-5BF9-4DF6-8A7A-D448FA58E9F9}">
      <dsp:nvSpPr>
        <dsp:cNvPr id="0" name=""/>
        <dsp:cNvSpPr/>
      </dsp:nvSpPr>
      <dsp:spPr>
        <a:xfrm>
          <a:off x="5038" y="2123872"/>
          <a:ext cx="10318145" cy="2022687"/>
        </a:xfrm>
        <a:prstGeom prst="roundRect">
          <a:avLst/>
        </a:prstGeom>
        <a:solidFill>
          <a:schemeClr val="accent5">
            <a:hueOff val="-7353345"/>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fr-FR" sz="2100" kern="1200" dirty="0"/>
            <a:t>Une enquete menée en mai 2016 au Gabon, intitulée «  ENQUÊTE NATIONALE SUR LES VIOLENCES BASEES SUR LE GENRE », a montré qu’en une année près de 7 personnes enquêtées sur 10 (tous sexes confondus 68,5%, soit 1711 sur 2500) ont été victimes d’au moins une forme de VBG. </a:t>
          </a:r>
        </a:p>
      </dsp:txBody>
      <dsp:txXfrm>
        <a:off x="5038" y="2123872"/>
        <a:ext cx="10318145" cy="202268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DF33304-8CD5-4111-A188-41A7DAA6923E}">
      <dsp:nvSpPr>
        <dsp:cNvPr id="0" name=""/>
        <dsp:cNvSpPr/>
      </dsp:nvSpPr>
      <dsp:spPr>
        <a:xfrm>
          <a:off x="172152" y="0"/>
          <a:ext cx="10208770" cy="321472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kern="1200" dirty="0"/>
            <a:t>Selon le </a:t>
          </a:r>
          <a:r>
            <a:rPr lang="fr-FR" sz="2000" i="0" kern="1200" dirty="0" smtClean="0"/>
            <a:t>Réseau </a:t>
          </a:r>
          <a:r>
            <a:rPr lang="fr-FR" sz="2000" i="0" kern="1200" dirty="0"/>
            <a:t>Indépendant des </a:t>
          </a:r>
          <a:r>
            <a:rPr lang="fr-FR" sz="2000" i="0" kern="1200" dirty="0" err="1" smtClean="0"/>
            <a:t>Trans</a:t>
          </a:r>
          <a:r>
            <a:rPr lang="fr-FR" sz="2000" i="0" kern="1200" dirty="0" smtClean="0"/>
            <a:t>* </a:t>
          </a:r>
          <a:r>
            <a:rPr lang="fr-FR" sz="2000" i="0" kern="1200" dirty="0"/>
            <a:t>d'Afrique Centrale (RITAC), rien qu’au </a:t>
          </a:r>
          <a:r>
            <a:rPr lang="fr-FR" sz="2000" i="0" kern="1200" dirty="0" smtClean="0"/>
            <a:t>Cameroun, </a:t>
          </a:r>
          <a:r>
            <a:rPr lang="fr-FR" sz="2000" i="0" kern="1200" dirty="0"/>
            <a:t>2000 cas de VBG à l’égard de</a:t>
          </a:r>
          <a:r>
            <a:rPr lang="fr-FR" sz="2000" kern="1200" dirty="0"/>
            <a:t>s personnes MSG ont été recensés en 2020, 4116 en 2021 et 2925 en 2022. </a:t>
          </a:r>
        </a:p>
        <a:p>
          <a:pPr lvl="0" algn="ctr" defTabSz="889000">
            <a:lnSpc>
              <a:spcPct val="90000"/>
            </a:lnSpc>
            <a:spcBef>
              <a:spcPct val="0"/>
            </a:spcBef>
            <a:spcAft>
              <a:spcPct val="35000"/>
            </a:spcAft>
          </a:pPr>
          <a:endParaRPr lang="fr-FR" sz="2000" kern="1200" dirty="0"/>
        </a:p>
        <a:p>
          <a:pPr lvl="0" algn="ctr" defTabSz="889000">
            <a:lnSpc>
              <a:spcPct val="90000"/>
            </a:lnSpc>
            <a:spcBef>
              <a:spcPct val="0"/>
            </a:spcBef>
            <a:spcAft>
              <a:spcPct val="35000"/>
            </a:spcAft>
          </a:pPr>
          <a:r>
            <a:rPr lang="fr-FR" sz="2000" kern="1200" dirty="0"/>
            <a:t>D’ailleurs, pour le compte de l'année 2023, le RITAC ayant mis sur pied un système mobile de documentation des cas de VBG, </a:t>
          </a:r>
          <a:r>
            <a:rPr lang="fr-FR" sz="2000" kern="1200" dirty="0" smtClean="0"/>
            <a:t>les </a:t>
          </a:r>
          <a:r>
            <a:rPr lang="fr-FR" sz="2000" kern="1200" dirty="0"/>
            <a:t>données </a:t>
          </a:r>
          <a:r>
            <a:rPr lang="fr-FR" sz="2000" kern="1200" dirty="0" smtClean="0"/>
            <a:t>à </a:t>
          </a:r>
          <a:r>
            <a:rPr lang="fr-FR" sz="2000" kern="1200" dirty="0"/>
            <a:t>mi-parcours des VBG </a:t>
          </a:r>
          <a:r>
            <a:rPr lang="fr-FR" sz="2000" kern="1200" dirty="0" smtClean="0"/>
            <a:t>commises à l’encontre des personnes </a:t>
          </a:r>
          <a:r>
            <a:rPr lang="fr-FR" sz="2000" kern="1200" dirty="0" err="1"/>
            <a:t>Trans</a:t>
          </a:r>
          <a:r>
            <a:rPr lang="fr-FR" sz="2000" kern="1200" dirty="0"/>
            <a:t> </a:t>
          </a:r>
          <a:r>
            <a:rPr lang="fr-FR" sz="2000" kern="1200" dirty="0" smtClean="0"/>
            <a:t>sont les suivantes </a:t>
          </a:r>
          <a:r>
            <a:rPr lang="fr-FR" sz="2000" kern="1200" dirty="0"/>
            <a:t>: 656 cas de VBG au Cameroun, 21 en Centrafrique, 34 en RDC et 3 au Gabon. A noter que les autres pays en dehors du Cameroun ont commencé la documentation à travers l'application mobile il y a à peine 1 mois.</a:t>
          </a:r>
        </a:p>
      </dsp:txBody>
      <dsp:txXfrm>
        <a:off x="172152" y="0"/>
        <a:ext cx="10208770" cy="321472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8B2BB0-4ED0-430D-A4F8-9101731871BC}">
      <dsp:nvSpPr>
        <dsp:cNvPr id="0" name=""/>
        <dsp:cNvSpPr/>
      </dsp:nvSpPr>
      <dsp:spPr>
        <a:xfrm>
          <a:off x="5892800" y="2654979"/>
          <a:ext cx="4169199" cy="723580"/>
        </a:xfrm>
        <a:custGeom>
          <a:avLst/>
          <a:gdLst/>
          <a:ahLst/>
          <a:cxnLst/>
          <a:rect l="0" t="0" r="0" b="0"/>
          <a:pathLst>
            <a:path>
              <a:moveTo>
                <a:pt x="0" y="0"/>
              </a:moveTo>
              <a:lnTo>
                <a:pt x="0" y="361790"/>
              </a:lnTo>
              <a:lnTo>
                <a:pt x="4169199" y="361790"/>
              </a:lnTo>
              <a:lnTo>
                <a:pt x="4169199" y="72358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32DC32-103E-4FED-8394-AAE4ABD9A33E}">
      <dsp:nvSpPr>
        <dsp:cNvPr id="0" name=""/>
        <dsp:cNvSpPr/>
      </dsp:nvSpPr>
      <dsp:spPr>
        <a:xfrm>
          <a:off x="5847080" y="2654979"/>
          <a:ext cx="91440" cy="723580"/>
        </a:xfrm>
        <a:custGeom>
          <a:avLst/>
          <a:gdLst/>
          <a:ahLst/>
          <a:cxnLst/>
          <a:rect l="0" t="0" r="0" b="0"/>
          <a:pathLst>
            <a:path>
              <a:moveTo>
                <a:pt x="45720" y="0"/>
              </a:moveTo>
              <a:lnTo>
                <a:pt x="45720" y="72358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253CEE-CD6D-48B3-9EEA-0F507E494EEB}">
      <dsp:nvSpPr>
        <dsp:cNvPr id="0" name=""/>
        <dsp:cNvSpPr/>
      </dsp:nvSpPr>
      <dsp:spPr>
        <a:xfrm>
          <a:off x="1723600" y="2654979"/>
          <a:ext cx="4169199" cy="723580"/>
        </a:xfrm>
        <a:custGeom>
          <a:avLst/>
          <a:gdLst/>
          <a:ahLst/>
          <a:cxnLst/>
          <a:rect l="0" t="0" r="0" b="0"/>
          <a:pathLst>
            <a:path>
              <a:moveTo>
                <a:pt x="4169199" y="0"/>
              </a:moveTo>
              <a:lnTo>
                <a:pt x="4169199" y="361790"/>
              </a:lnTo>
              <a:lnTo>
                <a:pt x="0" y="361790"/>
              </a:lnTo>
              <a:lnTo>
                <a:pt x="0" y="72358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5A109E-890D-4884-8DEC-9A66138C4546}">
      <dsp:nvSpPr>
        <dsp:cNvPr id="0" name=""/>
        <dsp:cNvSpPr/>
      </dsp:nvSpPr>
      <dsp:spPr>
        <a:xfrm>
          <a:off x="4169990" y="932170"/>
          <a:ext cx="3445619" cy="172280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Parmi ces moyens :</a:t>
          </a:r>
        </a:p>
      </dsp:txBody>
      <dsp:txXfrm>
        <a:off x="4169990" y="932170"/>
        <a:ext cx="3445619" cy="1722809"/>
      </dsp:txXfrm>
    </dsp:sp>
    <dsp:sp modelId="{1336E8A9-54E8-4DE3-8ABB-DC63DB0D3A04}">
      <dsp:nvSpPr>
        <dsp:cNvPr id="0" name=""/>
        <dsp:cNvSpPr/>
      </dsp:nvSpPr>
      <dsp:spPr>
        <a:xfrm>
          <a:off x="791" y="3378560"/>
          <a:ext cx="3445619" cy="172280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Le contrôle exercé sur la sexualité et la capacité reproductive des </a:t>
          </a:r>
          <a:r>
            <a:rPr lang="fr-FR" sz="2000" kern="1200" dirty="0" smtClean="0"/>
            <a:t>femmes </a:t>
          </a:r>
          <a:endParaRPr lang="fr-FR" sz="2000" kern="1200" dirty="0"/>
        </a:p>
      </dsp:txBody>
      <dsp:txXfrm>
        <a:off x="791" y="3378560"/>
        <a:ext cx="3445619" cy="1722809"/>
      </dsp:txXfrm>
    </dsp:sp>
    <dsp:sp modelId="{3382307F-02A4-4F61-91B9-01801C692793}">
      <dsp:nvSpPr>
        <dsp:cNvPr id="0" name=""/>
        <dsp:cNvSpPr/>
      </dsp:nvSpPr>
      <dsp:spPr>
        <a:xfrm>
          <a:off x="4169990" y="3378560"/>
          <a:ext cx="3445619" cy="172280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Les normes et les pratiques culturelles qui consacrent le statut inégal des </a:t>
          </a:r>
          <a:r>
            <a:rPr lang="fr-FR" sz="2000" kern="1200" dirty="0" smtClean="0"/>
            <a:t>femmes </a:t>
          </a:r>
          <a:endParaRPr lang="fr-FR" sz="2000" kern="1200" dirty="0"/>
        </a:p>
      </dsp:txBody>
      <dsp:txXfrm>
        <a:off x="4169990" y="3378560"/>
        <a:ext cx="3445619" cy="1722809"/>
      </dsp:txXfrm>
    </dsp:sp>
    <dsp:sp modelId="{9BF58FAB-8D5B-4AA2-A713-4453B29A8BD5}">
      <dsp:nvSpPr>
        <dsp:cNvPr id="0" name=""/>
        <dsp:cNvSpPr/>
      </dsp:nvSpPr>
      <dsp:spPr>
        <a:xfrm>
          <a:off x="8339189" y="3378560"/>
          <a:ext cx="3445619" cy="172280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Les structures et mécanismes publics qui institutionnalisent les inégalités entre les sexes et qui légitiment par conséquent la violence à l’égard des </a:t>
          </a:r>
          <a:r>
            <a:rPr lang="fr-FR" sz="2000" kern="1200" dirty="0" smtClean="0"/>
            <a:t>femmes </a:t>
          </a:r>
          <a:endParaRPr lang="fr-FR" sz="2000" kern="1200" dirty="0"/>
        </a:p>
      </dsp:txBody>
      <dsp:txXfrm>
        <a:off x="8339189" y="3378560"/>
        <a:ext cx="3445619" cy="172280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D4147-F30F-4FD1-A744-8CFCC9B458A4}">
      <dsp:nvSpPr>
        <dsp:cNvPr id="0" name=""/>
        <dsp:cNvSpPr/>
      </dsp:nvSpPr>
      <dsp:spPr>
        <a:xfrm>
          <a:off x="5009" y="59"/>
          <a:ext cx="10258243" cy="235815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kern="1200" dirty="0" err="1"/>
            <a:t>Nesdia</a:t>
          </a:r>
          <a:r>
            <a:rPr lang="fr-FR" sz="2000" kern="1200" dirty="0"/>
            <a:t> est une jeune femme de 25 ans qui travaille dans une entreprise locale. Elle estime être victime de harcèlement depuis quelques temps de la part de son collègue Jules de qui elle a refusé les avances. Ce dernier lui fait des réflexions désobligeantes. Il lui a notamment dit deux phrases qui l’ont particulièrement marqué : « </a:t>
          </a:r>
          <a:r>
            <a:rPr lang="fr-FR" sz="2000" kern="1200" dirty="0" err="1"/>
            <a:t>Nesdia</a:t>
          </a:r>
          <a:r>
            <a:rPr lang="fr-FR" sz="2000" kern="1200" dirty="0"/>
            <a:t>, je trouve que tu as des petits seins qui laissent à désirer sur ta capacité à allaiter… tu es sûre de pouvoir y arriver ? » ; « </a:t>
          </a:r>
          <a:r>
            <a:rPr lang="fr-FR" sz="2000" kern="1200" dirty="0" err="1"/>
            <a:t>Nesdia</a:t>
          </a:r>
          <a:r>
            <a:rPr lang="fr-FR" sz="2000" kern="1200" dirty="0"/>
            <a:t>, tu devrais mieux t’impliquer à la cuisine au regard de ta performance mensuelle… à ce rythme tu seras promue au service cuisine… ». </a:t>
          </a:r>
        </a:p>
      </dsp:txBody>
      <dsp:txXfrm>
        <a:off x="5009" y="59"/>
        <a:ext cx="10258243" cy="2358151"/>
      </dsp:txXfrm>
    </dsp:sp>
    <dsp:sp modelId="{86F8EE71-3334-49B5-A783-38EE81F980AC}">
      <dsp:nvSpPr>
        <dsp:cNvPr id="0" name=""/>
        <dsp:cNvSpPr/>
      </dsp:nvSpPr>
      <dsp:spPr>
        <a:xfrm>
          <a:off x="5009" y="2476117"/>
          <a:ext cx="10258243" cy="2358151"/>
        </a:xfrm>
        <a:prstGeom prst="roundRect">
          <a:avLst/>
        </a:prstGeom>
        <a:solidFill>
          <a:schemeClr val="accent5">
            <a:hueOff val="-7353345"/>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kern="1200" dirty="0"/>
            <a:t>Ayant pris connaissance de la prévalence des VBG dans les entreprises, les participants à cette formation ont décidé d’y faire une sensibilisation. Répartis en deux groupes, les participants sensibiliseront </a:t>
          </a:r>
          <a:r>
            <a:rPr lang="fr-FR" sz="2000" kern="1200" dirty="0" err="1"/>
            <a:t>Nesdia</a:t>
          </a:r>
          <a:r>
            <a:rPr lang="fr-FR" sz="2000" kern="1200" dirty="0"/>
            <a:t> et Jules séparément. Que devraient-ils leur dire dans cette sensibilisation?</a:t>
          </a:r>
        </a:p>
      </dsp:txBody>
      <dsp:txXfrm>
        <a:off x="5009" y="2476117"/>
        <a:ext cx="10258243" cy="235815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C2BFBF8-EA92-4C7F-9BDE-E32882CB5178}">
      <dsp:nvSpPr>
        <dsp:cNvPr id="0" name=""/>
        <dsp:cNvSpPr/>
      </dsp:nvSpPr>
      <dsp:spPr>
        <a:xfrm>
          <a:off x="935" y="508000"/>
          <a:ext cx="1874886" cy="33058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kern="1200" dirty="0"/>
            <a:t>Les causes culturelles : </a:t>
          </a:r>
          <a:r>
            <a:rPr lang="fr-FR" sz="1800" kern="1200" dirty="0"/>
            <a:t>elles sont de plusieurs ordres </a:t>
          </a:r>
          <a:r>
            <a:rPr lang="fr-FR" sz="1800" kern="1200" dirty="0" smtClean="0"/>
            <a:t>telles </a:t>
          </a:r>
          <a:r>
            <a:rPr lang="fr-FR" sz="1800" kern="1200" dirty="0"/>
            <a:t>que la tradition à travers la culture </a:t>
          </a:r>
          <a:r>
            <a:rPr lang="fr-FR" sz="1800" kern="1200" dirty="0" smtClean="0"/>
            <a:t>patriarcale qui </a:t>
          </a:r>
          <a:r>
            <a:rPr lang="fr-FR" sz="1800" kern="1200" dirty="0"/>
            <a:t>érige l’homme comme l’autorité et seul principal chef et décideur de famille, la religion etc. </a:t>
          </a:r>
        </a:p>
      </dsp:txBody>
      <dsp:txXfrm>
        <a:off x="935" y="508000"/>
        <a:ext cx="1874886" cy="3305809"/>
      </dsp:txXfrm>
    </dsp:sp>
    <dsp:sp modelId="{7EDAB076-145D-44D5-AE92-507371EA51D9}">
      <dsp:nvSpPr>
        <dsp:cNvPr id="0" name=""/>
        <dsp:cNvSpPr/>
      </dsp:nvSpPr>
      <dsp:spPr>
        <a:xfrm>
          <a:off x="2269548" y="508000"/>
          <a:ext cx="1874886" cy="33058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kern="1200" dirty="0"/>
            <a:t>Les causes juridiques </a:t>
          </a:r>
          <a:r>
            <a:rPr lang="fr-FR" sz="1800" kern="1200" dirty="0"/>
            <a:t>: lorsque les lois sont favorables à la supériorité de l’homme ou en défaveur des femmes. </a:t>
          </a:r>
        </a:p>
      </dsp:txBody>
      <dsp:txXfrm>
        <a:off x="2269548" y="508000"/>
        <a:ext cx="1874886" cy="3305809"/>
      </dsp:txXfrm>
    </dsp:sp>
    <dsp:sp modelId="{C08ECAD9-CFA9-4D49-B62D-241580830D5B}">
      <dsp:nvSpPr>
        <dsp:cNvPr id="0" name=""/>
        <dsp:cNvSpPr/>
      </dsp:nvSpPr>
      <dsp:spPr>
        <a:xfrm>
          <a:off x="4538161" y="508000"/>
          <a:ext cx="1874886" cy="33058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kern="1200" dirty="0"/>
            <a:t>Les causes économiques : </a:t>
          </a:r>
          <a:r>
            <a:rPr lang="fr-FR" sz="1800" kern="1200" dirty="0"/>
            <a:t>le manque de ressources économiques place les femmes en situation de vulnérabilité, notamment lorsqu’elle est dépendante de l’homme. </a:t>
          </a:r>
        </a:p>
      </dsp:txBody>
      <dsp:txXfrm>
        <a:off x="4538161" y="508000"/>
        <a:ext cx="1874886" cy="3305809"/>
      </dsp:txXfrm>
    </dsp:sp>
    <dsp:sp modelId="{6271BEB2-8862-456F-ABB8-3FFD26FDBD49}">
      <dsp:nvSpPr>
        <dsp:cNvPr id="0" name=""/>
        <dsp:cNvSpPr/>
      </dsp:nvSpPr>
      <dsp:spPr>
        <a:xfrm>
          <a:off x="6806774" y="508000"/>
          <a:ext cx="1874886" cy="33058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kern="1200" dirty="0"/>
            <a:t>Les causes politiques : </a:t>
          </a:r>
          <a:r>
            <a:rPr lang="fr-FR" sz="1800" kern="1200" dirty="0"/>
            <a:t>la faible présence des femmes en politique implique que nombre de décisions sont prises sans leur participation. </a:t>
          </a:r>
        </a:p>
      </dsp:txBody>
      <dsp:txXfrm>
        <a:off x="6806774" y="508000"/>
        <a:ext cx="1874886" cy="3305809"/>
      </dsp:txXfrm>
    </dsp:sp>
    <dsp:sp modelId="{08EBD826-18A1-43E8-A24A-7BE8F50CDD29}">
      <dsp:nvSpPr>
        <dsp:cNvPr id="0" name=""/>
        <dsp:cNvSpPr/>
      </dsp:nvSpPr>
      <dsp:spPr>
        <a:xfrm>
          <a:off x="9075387" y="508000"/>
          <a:ext cx="1874886" cy="33058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kern="1200" dirty="0"/>
            <a:t>Les causes personnelles : </a:t>
          </a:r>
          <a:r>
            <a:rPr lang="fr-FR" sz="1800" kern="1200" dirty="0" smtClean="0"/>
            <a:t>alcoolisme</a:t>
          </a:r>
          <a:r>
            <a:rPr lang="fr-FR" sz="1800" kern="1200" dirty="0"/>
            <a:t>, prédisposition à la violence, chômage, addictions etc.</a:t>
          </a:r>
        </a:p>
      </dsp:txBody>
      <dsp:txXfrm>
        <a:off x="9075387" y="508000"/>
        <a:ext cx="1874886" cy="330580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04A96D-9C1E-4CDE-8C4B-053D28579E2C}">
      <dsp:nvSpPr>
        <dsp:cNvPr id="0" name=""/>
        <dsp:cNvSpPr/>
      </dsp:nvSpPr>
      <dsp:spPr>
        <a:xfrm>
          <a:off x="5439" y="267337"/>
          <a:ext cx="2268838" cy="381666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b="1" kern="1200" dirty="0"/>
            <a:t>Les conséquences sur la santé </a:t>
          </a:r>
          <a:r>
            <a:rPr lang="fr-FR" sz="2000" b="1" kern="1200" dirty="0" smtClean="0"/>
            <a:t>physique : </a:t>
          </a:r>
          <a:r>
            <a:rPr lang="fr-FR" sz="2000" kern="1200" dirty="0"/>
            <a:t>les blessures, handicaps, infections, maladies, IST (VIH Sida), grossesses non désirées, fausses couches, infertilité, décès… </a:t>
          </a:r>
        </a:p>
      </dsp:txBody>
      <dsp:txXfrm>
        <a:off x="5439" y="267337"/>
        <a:ext cx="2268838" cy="3816662"/>
      </dsp:txXfrm>
    </dsp:sp>
    <dsp:sp modelId="{5B2E2CC3-A0B0-4E2C-9293-6C978A10CA76}">
      <dsp:nvSpPr>
        <dsp:cNvPr id="0" name=""/>
        <dsp:cNvSpPr/>
      </dsp:nvSpPr>
      <dsp:spPr>
        <a:xfrm>
          <a:off x="2750733" y="267337"/>
          <a:ext cx="2268838" cy="381666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b="1" kern="1200" dirty="0"/>
            <a:t>Les conséquences émotionnelles et </a:t>
          </a:r>
          <a:r>
            <a:rPr lang="fr-FR" sz="2000" b="1" kern="1200" dirty="0" smtClean="0"/>
            <a:t>psychologiques : </a:t>
          </a:r>
          <a:r>
            <a:rPr lang="fr-FR" sz="2000" kern="1200" dirty="0"/>
            <a:t>la peur, la tristesse, les maladies mentales, la dépression, la honte, l’isolement, la colère, la culpabilité, les troubles du sommeil, les pensées et comportements suicidaires… </a:t>
          </a:r>
        </a:p>
      </dsp:txBody>
      <dsp:txXfrm>
        <a:off x="2750733" y="267337"/>
        <a:ext cx="2268838" cy="3816662"/>
      </dsp:txXfrm>
    </dsp:sp>
    <dsp:sp modelId="{87B028EC-1D2F-4D2B-A46F-CDEEA21E4AD2}">
      <dsp:nvSpPr>
        <dsp:cNvPr id="0" name=""/>
        <dsp:cNvSpPr/>
      </dsp:nvSpPr>
      <dsp:spPr>
        <a:xfrm>
          <a:off x="5496028" y="267337"/>
          <a:ext cx="2268838" cy="381666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b="1" kern="1200" dirty="0"/>
            <a:t>Les conséquences </a:t>
          </a:r>
          <a:r>
            <a:rPr lang="fr-FR" sz="2000" b="1" kern="1200" dirty="0" smtClean="0"/>
            <a:t>sociales : </a:t>
          </a:r>
          <a:r>
            <a:rPr lang="fr-FR" sz="2000" kern="1200" dirty="0"/>
            <a:t>la stigmatisation des victimes, le blâme de la communauté, rejet, divorce, chômage… </a:t>
          </a:r>
        </a:p>
      </dsp:txBody>
      <dsp:txXfrm>
        <a:off x="5496028" y="267337"/>
        <a:ext cx="2268838" cy="3816662"/>
      </dsp:txXfrm>
    </dsp:sp>
    <dsp:sp modelId="{E4CF708A-8DF1-4403-B037-5D5DC3FADC7C}">
      <dsp:nvSpPr>
        <dsp:cNvPr id="0" name=""/>
        <dsp:cNvSpPr/>
      </dsp:nvSpPr>
      <dsp:spPr>
        <a:xfrm>
          <a:off x="8241322" y="267337"/>
          <a:ext cx="2268838" cy="381666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b="1" kern="1200" dirty="0"/>
            <a:t>Les conséquences </a:t>
          </a:r>
          <a:r>
            <a:rPr lang="fr-FR" sz="2000" b="1" kern="1200" dirty="0" smtClean="0"/>
            <a:t>économiques : </a:t>
          </a:r>
          <a:r>
            <a:rPr lang="fr-FR" sz="2000" kern="1200" dirty="0"/>
            <a:t>dépendance économique, chômage, coûts (médicaux, sociaux, juridiques, familiaux…), manque d’opportunités professionnelles…</a:t>
          </a:r>
        </a:p>
      </dsp:txBody>
      <dsp:txXfrm>
        <a:off x="8241322" y="267337"/>
        <a:ext cx="2268838" cy="3816662"/>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EEAD80-4A1A-473B-98D9-F5B8483925C3}">
      <dsp:nvSpPr>
        <dsp:cNvPr id="0" name=""/>
        <dsp:cNvSpPr/>
      </dsp:nvSpPr>
      <dsp:spPr>
        <a:xfrm>
          <a:off x="5097" y="2154"/>
          <a:ext cx="10437949" cy="94182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kern="1200" dirty="0"/>
            <a:t>Marianne, âgée de 32 ans, est mariée depuis 10 ans à Tom, 35 ans. Ils ont deux enfants, un garçon de 7 ans et une fille de 5 ans. Marianne travaille à temps partiel pour s'occuper des enfants et gère également les tâches ménagères. Tom travaille à plein temps et gagne un salaire plus élevé que Marianne. Au fil du temps, Marianne a commencé à remarquer des comportements préoccupants de la part de Tom.</a:t>
          </a:r>
        </a:p>
      </dsp:txBody>
      <dsp:txXfrm>
        <a:off x="5097" y="2154"/>
        <a:ext cx="10437949" cy="941822"/>
      </dsp:txXfrm>
    </dsp:sp>
    <dsp:sp modelId="{C85BB2CC-BEE3-41DB-82C0-9E0C7C9C67AC}">
      <dsp:nvSpPr>
        <dsp:cNvPr id="0" name=""/>
        <dsp:cNvSpPr/>
      </dsp:nvSpPr>
      <dsp:spPr>
        <a:xfrm>
          <a:off x="5097" y="991067"/>
          <a:ext cx="10437949" cy="941822"/>
        </a:xfrm>
        <a:prstGeom prst="round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kern="1200" dirty="0"/>
            <a:t>1.Marianne découvre que Tom gère toutes les finances du ménage, y compris son propre salaire, sans lui donner accès aux comptes </a:t>
          </a:r>
          <a:r>
            <a:rPr lang="fr-FR" sz="1600" kern="1200" dirty="0" smtClean="0"/>
            <a:t>bancaires, ni </a:t>
          </a:r>
          <a:r>
            <a:rPr lang="fr-FR" sz="1600" kern="1200" dirty="0"/>
            <a:t>lui permettre de participer aux décisions financières. Il lui reproche également de ne pas gagner autant d'argent qu'il le fait.</a:t>
          </a:r>
        </a:p>
      </dsp:txBody>
      <dsp:txXfrm>
        <a:off x="5097" y="991067"/>
        <a:ext cx="10437949" cy="941822"/>
      </dsp:txXfrm>
    </dsp:sp>
    <dsp:sp modelId="{39F2760E-D28D-4EE2-A0D3-243C1D88678B}">
      <dsp:nvSpPr>
        <dsp:cNvPr id="0" name=""/>
        <dsp:cNvSpPr/>
      </dsp:nvSpPr>
      <dsp:spPr>
        <a:xfrm>
          <a:off x="5097" y="1979981"/>
          <a:ext cx="10437949" cy="941822"/>
        </a:xfrm>
        <a:prstGeom prst="roundRect">
          <a:avLst/>
        </a:prstGeom>
        <a:solidFill>
          <a:schemeClr val="accent5">
            <a:hueOff val="-3676673"/>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kern="1200" dirty="0"/>
            <a:t>2.Tom critique constamment Marianne pour son apparence physique, la rabaisse et la menace de la quitter s'il n'est pas satisfait. Il l'isole socialement en lui interdisant de voir sa famille et ses amis.</a:t>
          </a:r>
        </a:p>
      </dsp:txBody>
      <dsp:txXfrm>
        <a:off x="5097" y="1979981"/>
        <a:ext cx="10437949" cy="941822"/>
      </dsp:txXfrm>
    </dsp:sp>
    <dsp:sp modelId="{3C643B3C-2327-480A-99F2-F6B90F6CD318}">
      <dsp:nvSpPr>
        <dsp:cNvPr id="0" name=""/>
        <dsp:cNvSpPr/>
      </dsp:nvSpPr>
      <dsp:spPr>
        <a:xfrm>
          <a:off x="5097" y="2968894"/>
          <a:ext cx="10437949" cy="941822"/>
        </a:xfrm>
        <a:prstGeom prst="round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kern="1200" dirty="0"/>
            <a:t>3. Lors d'une dispute intense, Tom a poussé Marianne, ce qui a provoqué des ecchymoses sur son bras. Il lui a dit qu'elle l'avait provoqué.</a:t>
          </a:r>
        </a:p>
      </dsp:txBody>
      <dsp:txXfrm>
        <a:off x="5097" y="2968894"/>
        <a:ext cx="10437949" cy="941822"/>
      </dsp:txXfrm>
    </dsp:sp>
    <dsp:sp modelId="{9551FE5E-03B5-4809-8A54-5674EF405CB9}">
      <dsp:nvSpPr>
        <dsp:cNvPr id="0" name=""/>
        <dsp:cNvSpPr/>
      </dsp:nvSpPr>
      <dsp:spPr>
        <a:xfrm>
          <a:off x="5097" y="3957808"/>
          <a:ext cx="10437949" cy="941822"/>
        </a:xfrm>
        <a:prstGeom prst="roundRect">
          <a:avLst/>
        </a:prstGeom>
        <a:solidFill>
          <a:schemeClr val="accent5">
            <a:hueOff val="-7353345"/>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kern="1200" dirty="0"/>
            <a:t>4. Marianne se sent contrainte d'avoir des rapports sexuels non désirés avec Tom sous la menace de représailles ou de l'abandon.</a:t>
          </a:r>
        </a:p>
      </dsp:txBody>
      <dsp:txXfrm>
        <a:off x="5097" y="3957808"/>
        <a:ext cx="10437949" cy="94182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2" name="Titre 1"/>
          <p:cNvSpPr>
            <a:spLocks noGrp="1"/>
          </p:cNvSpPr>
          <p:nvPr>
            <p:ph type="ctrTitle"/>
          </p:nvPr>
        </p:nvSpPr>
        <p:spPr bwMode="auto">
          <a:xfrm>
            <a:off x="1524000" y="1122363"/>
            <a:ext cx="9144000" cy="2387600"/>
          </a:xfrm>
        </p:spPr>
        <p:txBody>
          <a:bodyPr anchor="b"/>
          <a:lstStyle>
            <a:lvl1pPr algn="ctr">
              <a:defRPr sz="6000"/>
            </a:lvl1pPr>
          </a:lstStyle>
          <a:p>
            <a:pPr>
              <a:defRPr/>
            </a:pPr>
            <a:r>
              <a:rPr lang="fr-FR"/>
              <a:t>Modifiez le style du titre</a:t>
            </a:r>
          </a:p>
        </p:txBody>
      </p:sp>
      <p:sp>
        <p:nvSpPr>
          <p:cNvPr id="3" name="Sous-titre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Modifiez le style des sous-titres du masque</a:t>
            </a:r>
          </a:p>
        </p:txBody>
      </p:sp>
      <p:sp>
        <p:nvSpPr>
          <p:cNvPr id="4" name="Espace réservé de la date 3"/>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p>
        </p:txBody>
      </p:sp>
      <p:sp>
        <p:nvSpPr>
          <p:cNvPr id="3" name="Espace réservé du texte vertical 2"/>
          <p:cNvSpPr>
            <a:spLocks noGrp="1"/>
          </p:cNvSpPr>
          <p:nvPr>
            <p:ph type="body" orient="vert" idx="1"/>
          </p:nvPr>
        </p:nvSpPr>
        <p:spPr bwMode="auto"/>
        <p:txBody>
          <a:bodyPr vert="eaVert"/>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4" name="Espace réservé de la date 3"/>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2" name="Titre vertical 1"/>
          <p:cNvSpPr>
            <a:spLocks noGrp="1"/>
          </p:cNvSpPr>
          <p:nvPr>
            <p:ph type="title" orient="vert"/>
          </p:nvPr>
        </p:nvSpPr>
        <p:spPr bwMode="auto">
          <a:xfrm>
            <a:off x="8724900" y="365125"/>
            <a:ext cx="2628900" cy="5811838"/>
          </a:xfrm>
        </p:spPr>
        <p:txBody>
          <a:bodyPr vert="eaVert"/>
          <a:lstStyle/>
          <a:p>
            <a:pPr>
              <a:defRPr/>
            </a:pPr>
            <a:r>
              <a:rPr lang="fr-FR"/>
              <a:t>Modifiez le style du titre</a:t>
            </a:r>
          </a:p>
        </p:txBody>
      </p:sp>
      <p:sp>
        <p:nvSpPr>
          <p:cNvPr id="3" name="Espace réservé du texte vertical 2"/>
          <p:cNvSpPr>
            <a:spLocks noGrp="1"/>
          </p:cNvSpPr>
          <p:nvPr>
            <p:ph type="body" orient="vert" idx="1"/>
          </p:nvPr>
        </p:nvSpPr>
        <p:spPr bwMode="auto">
          <a:xfrm>
            <a:off x="838200" y="365125"/>
            <a:ext cx="7734300" cy="5811838"/>
          </a:xfrm>
        </p:spPr>
        <p:txBody>
          <a:bodyPr vert="eaVert"/>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4" name="Espace réservé de la date 3"/>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p>
        </p:txBody>
      </p:sp>
      <p:sp>
        <p:nvSpPr>
          <p:cNvPr id="3" name="Espace réservé du contenu 2"/>
          <p:cNvSpPr>
            <a:spLocks noGrp="1"/>
          </p:cNvSpPr>
          <p:nvPr>
            <p:ph idx="1"/>
          </p:nvPr>
        </p:nvSpPr>
        <p:spPr bwMode="auto"/>
        <p:txBody>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4" name="Espace réservé de la date 3"/>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1850" y="1709738"/>
            <a:ext cx="10515600" cy="2852737"/>
          </a:xfrm>
        </p:spPr>
        <p:txBody>
          <a:bodyPr anchor="b"/>
          <a:lstStyle>
            <a:lvl1pPr>
              <a:defRPr sz="6000"/>
            </a:lvl1pPr>
          </a:lstStyle>
          <a:p>
            <a:pPr>
              <a:defRPr/>
            </a:pPr>
            <a:r>
              <a:rPr lang="fr-FR"/>
              <a:t>Modifiez le style du titre</a:t>
            </a:r>
          </a:p>
        </p:txBody>
      </p:sp>
      <p:sp>
        <p:nvSpPr>
          <p:cNvPr id="3" name="Espace réservé du texte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Modifiez les styles du texte du masque</a:t>
            </a:r>
            <a:endParaRPr/>
          </a:p>
        </p:txBody>
      </p:sp>
      <p:sp>
        <p:nvSpPr>
          <p:cNvPr id="4" name="Espace réservé de la date 3"/>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p>
        </p:txBody>
      </p:sp>
      <p:sp>
        <p:nvSpPr>
          <p:cNvPr id="3" name="Espace réservé du contenu 2"/>
          <p:cNvSpPr>
            <a:spLocks noGrp="1"/>
          </p:cNvSpPr>
          <p:nvPr>
            <p:ph sz="half" idx="1"/>
          </p:nvPr>
        </p:nvSpPr>
        <p:spPr bwMode="auto">
          <a:xfrm>
            <a:off x="838200" y="1825625"/>
            <a:ext cx="5181600" cy="4351338"/>
          </a:xfrm>
        </p:spPr>
        <p:txBody>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4" name="Espace réservé du contenu 3"/>
          <p:cNvSpPr>
            <a:spLocks noGrp="1"/>
          </p:cNvSpPr>
          <p:nvPr>
            <p:ph sz="half" idx="2"/>
          </p:nvPr>
        </p:nvSpPr>
        <p:spPr bwMode="auto">
          <a:xfrm>
            <a:off x="6172200" y="1825625"/>
            <a:ext cx="5181600" cy="4351338"/>
          </a:xfrm>
        </p:spPr>
        <p:txBody>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5" name="Espace réservé de la date 4"/>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365125"/>
            <a:ext cx="10515600" cy="1325563"/>
          </a:xfrm>
        </p:spPr>
        <p:txBody>
          <a:bodyPr/>
          <a:lstStyle/>
          <a:p>
            <a:pPr>
              <a:defRPr/>
            </a:pPr>
            <a:r>
              <a:rPr lang="fr-FR"/>
              <a:t>Modifiez le style du titre</a:t>
            </a:r>
          </a:p>
        </p:txBody>
      </p:sp>
      <p:sp>
        <p:nvSpPr>
          <p:cNvPr id="3" name="Espace réservé du texte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Modifiez les styles du texte du masque</a:t>
            </a:r>
            <a:endParaRPr/>
          </a:p>
        </p:txBody>
      </p:sp>
      <p:sp>
        <p:nvSpPr>
          <p:cNvPr id="4" name="Espace réservé du contenu 3"/>
          <p:cNvSpPr>
            <a:spLocks noGrp="1"/>
          </p:cNvSpPr>
          <p:nvPr>
            <p:ph sz="half" idx="2"/>
          </p:nvPr>
        </p:nvSpPr>
        <p:spPr bwMode="auto">
          <a:xfrm>
            <a:off x="839788" y="2505074"/>
            <a:ext cx="5157787" cy="3684588"/>
          </a:xfrm>
        </p:spPr>
        <p:txBody>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5" name="Espace réservé du texte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Modifiez les styles du texte du masque</a:t>
            </a:r>
            <a:endParaRPr/>
          </a:p>
        </p:txBody>
      </p:sp>
      <p:sp>
        <p:nvSpPr>
          <p:cNvPr id="6" name="Espace réservé du contenu 5"/>
          <p:cNvSpPr>
            <a:spLocks noGrp="1"/>
          </p:cNvSpPr>
          <p:nvPr>
            <p:ph sz="quarter" idx="4"/>
          </p:nvPr>
        </p:nvSpPr>
        <p:spPr bwMode="auto">
          <a:xfrm>
            <a:off x="6172200" y="2505074"/>
            <a:ext cx="5183188" cy="3684588"/>
          </a:xfrm>
        </p:spPr>
        <p:txBody>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7" name="Espace réservé de la date 6"/>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8" name="Espace réservé du pied de page 7"/>
          <p:cNvSpPr>
            <a:spLocks noGrp="1"/>
          </p:cNvSpPr>
          <p:nvPr>
            <p:ph type="ftr" sz="quarter" idx="11"/>
          </p:nvPr>
        </p:nvSpPr>
        <p:spPr bwMode="auto"/>
        <p:txBody>
          <a:bodyPr/>
          <a:lstStyle/>
          <a:p>
            <a:pPr>
              <a:defRPr/>
            </a:pPr>
            <a:endParaRPr lang="fr-FR"/>
          </a:p>
        </p:txBody>
      </p:sp>
      <p:sp>
        <p:nvSpPr>
          <p:cNvPr id="9" name="Espace réservé du numéro de diapositive 8"/>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p>
        </p:txBody>
      </p:sp>
      <p:sp>
        <p:nvSpPr>
          <p:cNvPr id="3" name="Espace réservé de la date 2"/>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4" name="Espace réservé du pied de page 3"/>
          <p:cNvSpPr>
            <a:spLocks noGrp="1"/>
          </p:cNvSpPr>
          <p:nvPr>
            <p:ph type="ftr" sz="quarter" idx="11"/>
          </p:nvPr>
        </p:nvSpPr>
        <p:spPr bwMode="auto"/>
        <p:txBody>
          <a:bodyPr/>
          <a:lstStyle/>
          <a:p>
            <a:pPr>
              <a:defRPr/>
            </a:pPr>
            <a:endParaRPr lang="fr-FR"/>
          </a:p>
        </p:txBody>
      </p:sp>
      <p:sp>
        <p:nvSpPr>
          <p:cNvPr id="5" name="Espace réservé du numéro de diapositive 4"/>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2" name="Espace réservé de la date 1"/>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3" name="Espace réservé du pied de page 2"/>
          <p:cNvSpPr>
            <a:spLocks noGrp="1"/>
          </p:cNvSpPr>
          <p:nvPr>
            <p:ph type="ftr" sz="quarter" idx="11"/>
          </p:nvPr>
        </p:nvSpPr>
        <p:spPr bwMode="auto"/>
        <p:txBody>
          <a:bodyPr/>
          <a:lstStyle/>
          <a:p>
            <a:pPr>
              <a:defRPr/>
            </a:pPr>
            <a:endParaRPr lang="fr-FR"/>
          </a:p>
        </p:txBody>
      </p:sp>
      <p:sp>
        <p:nvSpPr>
          <p:cNvPr id="4" name="Espace réservé du numéro de diapositive 3"/>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p>
        </p:txBody>
      </p:sp>
      <p:sp>
        <p:nvSpPr>
          <p:cNvPr id="3" name="Espace réservé du contenu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4" name="Espace réservé du texte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Modifiez les styles du texte du masque</a:t>
            </a:r>
            <a:endParaRPr/>
          </a:p>
        </p:txBody>
      </p:sp>
      <p:sp>
        <p:nvSpPr>
          <p:cNvPr id="5" name="Espace réservé de la date 4"/>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p>
        </p:txBody>
      </p:sp>
      <p:sp>
        <p:nvSpPr>
          <p:cNvPr id="3" name="Espace réservé pour une image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fr-FR"/>
          </a:p>
        </p:txBody>
      </p:sp>
      <p:sp>
        <p:nvSpPr>
          <p:cNvPr id="4" name="Espace réservé du texte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Modifiez les styles du texte du masque</a:t>
            </a:r>
            <a:endParaRPr/>
          </a:p>
        </p:txBody>
      </p:sp>
      <p:sp>
        <p:nvSpPr>
          <p:cNvPr id="5" name="Espace réservé de la date 4"/>
          <p:cNvSpPr>
            <a:spLocks noGrp="1"/>
          </p:cNvSpPr>
          <p:nvPr>
            <p:ph type="dt" sz="half" idx="10"/>
          </p:nvPr>
        </p:nvSpPr>
        <p:spPr bwMode="auto"/>
        <p:txBody>
          <a:bodyPr/>
          <a:lstStyle/>
          <a:p>
            <a:pPr>
              <a:defRPr/>
            </a:pPr>
            <a:fld id="{B82B33F9-4ABE-4057-97DE-D4890ADB5195}" type="datetimeFigureOut">
              <a:rPr lang="fr-FR"/>
              <a:pPr>
                <a:defRPr/>
              </a:pPr>
              <a:t>19/10/2023</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0CE3D9B0-243C-4F01-B9FE-504AD68B0B62}"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Espace réservé du titre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fr-FR"/>
              <a:t>Modifiez le style du titre</a:t>
            </a:r>
          </a:p>
        </p:txBody>
      </p:sp>
      <p:sp>
        <p:nvSpPr>
          <p:cNvPr id="3" name="Espace réservé du texte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4" name="Espace réservé de la date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82B33F9-4ABE-4057-97DE-D4890ADB5195}" type="datetimeFigureOut">
              <a:rPr lang="fr-FR"/>
              <a:pPr>
                <a:defRPr/>
              </a:pPr>
              <a:t>19/10/2023</a:t>
            </a:fld>
            <a:endParaRPr lang="fr-FR"/>
          </a:p>
        </p:txBody>
      </p:sp>
      <p:sp>
        <p:nvSpPr>
          <p:cNvPr id="5" name="Espace réservé du pied de page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CE3D9B0-243C-4F01-B9FE-504AD68B0B62}"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5.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5.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5.jpe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5.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5.jpe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5.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5.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89088" y="1603947"/>
            <a:ext cx="9673652" cy="914401"/>
          </a:xfrm>
          <a:solidFill>
            <a:srgbClr val="00B0F0"/>
          </a:solidFill>
          <a:ln>
            <a:solidFill>
              <a:srgbClr val="00B0F0"/>
            </a:solidFill>
          </a:ln>
        </p:spPr>
        <p:txBody>
          <a:bodyPr>
            <a:normAutofit fontScale="90000"/>
          </a:bodyPr>
          <a:lstStyle/>
          <a:p>
            <a:pPr>
              <a:spcAft>
                <a:spcPts val="1200"/>
              </a:spcAft>
            </a:pPr>
            <a:r>
              <a:rPr lang="fr-FR" sz="3600" b="1" dirty="0" smtClean="0">
                <a:solidFill>
                  <a:schemeClr val="bg1"/>
                </a:solidFill>
              </a:rPr>
              <a:t/>
            </a:r>
            <a:br>
              <a:rPr lang="fr-FR" sz="3600" b="1" dirty="0" smtClean="0">
                <a:solidFill>
                  <a:schemeClr val="bg1"/>
                </a:solidFill>
              </a:rPr>
            </a:br>
            <a:r>
              <a:rPr lang="fr-FR" sz="3600" b="1" dirty="0" smtClean="0">
                <a:solidFill>
                  <a:schemeClr val="bg1"/>
                </a:solidFill>
              </a:rPr>
              <a:t/>
            </a:r>
            <a:br>
              <a:rPr lang="fr-FR" sz="3600" b="1" dirty="0" smtClean="0">
                <a:solidFill>
                  <a:schemeClr val="bg1"/>
                </a:solidFill>
              </a:rPr>
            </a:br>
            <a:r>
              <a:rPr lang="fr-FR" sz="3600" b="1" dirty="0" smtClean="0">
                <a:solidFill>
                  <a:schemeClr val="bg1"/>
                </a:solidFill>
              </a:rPr>
              <a:t/>
            </a:r>
            <a:br>
              <a:rPr lang="fr-FR" sz="3600" b="1" dirty="0" smtClean="0">
                <a:solidFill>
                  <a:schemeClr val="bg1"/>
                </a:solidFill>
              </a:rPr>
            </a:br>
            <a:r>
              <a:rPr lang="fr-FR" sz="3600" b="1" dirty="0" smtClean="0">
                <a:solidFill>
                  <a:schemeClr val="bg1"/>
                </a:solidFill>
              </a:rPr>
              <a:t>Formation n°1 : Les violences basées sur le genre</a:t>
            </a:r>
            <a:endParaRPr lang="fr-FR" sz="3600" b="1" dirty="0">
              <a:solidFill>
                <a:schemeClr val="bg1"/>
              </a:solidFill>
            </a:endParaRPr>
          </a:p>
        </p:txBody>
      </p:sp>
      <p:sp>
        <p:nvSpPr>
          <p:cNvPr id="3" name="Sous-titre 2"/>
          <p:cNvSpPr>
            <a:spLocks noGrp="1"/>
          </p:cNvSpPr>
          <p:nvPr>
            <p:ph type="subTitle" idx="1"/>
          </p:nvPr>
        </p:nvSpPr>
        <p:spPr>
          <a:xfrm>
            <a:off x="1404079" y="2743200"/>
            <a:ext cx="9628682" cy="3207895"/>
          </a:xfrm>
          <a:ln>
            <a:solidFill>
              <a:schemeClr val="accent1"/>
            </a:solidFill>
          </a:ln>
        </p:spPr>
        <p:txBody>
          <a:bodyPr>
            <a:normAutofit fontScale="92500" lnSpcReduction="10000"/>
          </a:bodyPr>
          <a:lstStyle/>
          <a:p>
            <a:pPr algn="l"/>
            <a:r>
              <a:rPr lang="fr-FR" b="1" dirty="0" smtClean="0"/>
              <a:t>Intervenants : </a:t>
            </a:r>
          </a:p>
          <a:p>
            <a:pPr algn="l">
              <a:buFont typeface="Arial" pitchFamily="34" charset="0"/>
              <a:buChar char="•"/>
            </a:pPr>
            <a:r>
              <a:rPr lang="fr-FR" dirty="0" smtClean="0"/>
              <a:t> Thierry – Réseau Femme Lève-Toi (</a:t>
            </a:r>
            <a:r>
              <a:rPr lang="fr-FR" dirty="0" err="1" smtClean="0"/>
              <a:t>ReFLeT</a:t>
            </a:r>
            <a:r>
              <a:rPr lang="fr-FR" dirty="0" smtClean="0"/>
              <a:t>) au Gabon</a:t>
            </a:r>
          </a:p>
          <a:p>
            <a:pPr algn="l">
              <a:buFont typeface="Arial" pitchFamily="34" charset="0"/>
              <a:buChar char="•"/>
            </a:pPr>
            <a:r>
              <a:rPr lang="fr-FR" dirty="0" smtClean="0"/>
              <a:t> Jojo – Réseau Indépendant des </a:t>
            </a:r>
            <a:r>
              <a:rPr lang="fr-FR" dirty="0" err="1" smtClean="0"/>
              <a:t>Trans</a:t>
            </a:r>
            <a:r>
              <a:rPr lang="fr-FR" dirty="0" smtClean="0"/>
              <a:t>* d’Afrique centrale (RITAC) au Cameroun </a:t>
            </a:r>
          </a:p>
          <a:p>
            <a:pPr algn="l">
              <a:buFont typeface="Arial" pitchFamily="34" charset="0"/>
              <a:buChar char="•"/>
            </a:pPr>
            <a:r>
              <a:rPr lang="fr-FR" dirty="0" smtClean="0"/>
              <a:t> </a:t>
            </a:r>
            <a:r>
              <a:rPr lang="fr-FR" dirty="0" smtClean="0"/>
              <a:t>Jacques – Action pour la Paix, la Justice et la Développement (AJPD) en RDC</a:t>
            </a:r>
            <a:endParaRPr lang="fr-FR" dirty="0" smtClean="0"/>
          </a:p>
          <a:p>
            <a:pPr algn="l"/>
            <a:endParaRPr lang="fr-FR" dirty="0" smtClean="0"/>
          </a:p>
          <a:p>
            <a:r>
              <a:rPr lang="fr-FR" b="1" dirty="0" smtClean="0"/>
              <a:t>20 octobre 2023</a:t>
            </a:r>
          </a:p>
          <a:p>
            <a:r>
              <a:rPr lang="fr-FR" dirty="0" smtClean="0"/>
              <a:t>10h à 12h : Brazzaville, Libreville, Yaoundé et Kinshasa</a:t>
            </a:r>
          </a:p>
          <a:p>
            <a:r>
              <a:rPr lang="fr-FR" dirty="0" smtClean="0"/>
              <a:t>11h à 13h : Goma et Paris</a:t>
            </a:r>
            <a:endParaRPr lang="fr-FR" dirty="0"/>
          </a:p>
        </p:txBody>
      </p:sp>
      <p:pic>
        <p:nvPicPr>
          <p:cNvPr id="4" name="Image 3" descr="Logo_Agir ensemble.jpg"/>
          <p:cNvPicPr>
            <a:picLocks noChangeAspect="1"/>
          </p:cNvPicPr>
          <p:nvPr/>
        </p:nvPicPr>
        <p:blipFill>
          <a:blip r:embed="rId2" cstate="print"/>
          <a:stretch>
            <a:fillRect/>
          </a:stretch>
        </p:blipFill>
        <p:spPr>
          <a:xfrm>
            <a:off x="0" y="179882"/>
            <a:ext cx="3390328" cy="1121329"/>
          </a:xfrm>
          <a:prstGeom prst="rect">
            <a:avLst/>
          </a:prstGeom>
        </p:spPr>
      </p:pic>
      <p:pic>
        <p:nvPicPr>
          <p:cNvPr id="5" name="Image 4" descr="Logo_DEFI 3.png"/>
          <p:cNvPicPr>
            <a:picLocks noChangeAspect="1"/>
          </p:cNvPicPr>
          <p:nvPr/>
        </p:nvPicPr>
        <p:blipFill>
          <a:blip r:embed="rId3" cstate="print"/>
          <a:stretch>
            <a:fillRect/>
          </a:stretch>
        </p:blipFill>
        <p:spPr>
          <a:xfrm>
            <a:off x="9912311" y="212181"/>
            <a:ext cx="1841358" cy="1097333"/>
          </a:xfrm>
          <a:prstGeom prst="rect">
            <a:avLst/>
          </a:prstGeom>
        </p:spPr>
      </p:pic>
      <p:pic>
        <p:nvPicPr>
          <p:cNvPr id="6" name="Image 5" descr="Logo_AJPD.PNG"/>
          <p:cNvPicPr>
            <a:picLocks noChangeAspect="1"/>
          </p:cNvPicPr>
          <p:nvPr/>
        </p:nvPicPr>
        <p:blipFill>
          <a:blip r:embed="rId4" cstate="print"/>
          <a:stretch>
            <a:fillRect/>
          </a:stretch>
        </p:blipFill>
        <p:spPr>
          <a:xfrm>
            <a:off x="7497388" y="228260"/>
            <a:ext cx="1867315" cy="1030914"/>
          </a:xfrm>
          <a:prstGeom prst="rect">
            <a:avLst/>
          </a:prstGeom>
        </p:spPr>
      </p:pic>
      <p:pic>
        <p:nvPicPr>
          <p:cNvPr id="7" name="Image 6" descr="Logo_RITA.PNG"/>
          <p:cNvPicPr>
            <a:picLocks noChangeAspect="1"/>
          </p:cNvPicPr>
          <p:nvPr/>
        </p:nvPicPr>
        <p:blipFill>
          <a:blip r:embed="rId5" cstate="print"/>
          <a:stretch>
            <a:fillRect/>
          </a:stretch>
        </p:blipFill>
        <p:spPr>
          <a:xfrm>
            <a:off x="5352073" y="299803"/>
            <a:ext cx="1858195" cy="759386"/>
          </a:xfrm>
          <a:prstGeom prst="rect">
            <a:avLst/>
          </a:prstGeom>
        </p:spPr>
      </p:pic>
      <p:pic>
        <p:nvPicPr>
          <p:cNvPr id="8" name="Image 7" descr="ReFLeT.jfif"/>
          <p:cNvPicPr>
            <a:picLocks noChangeAspect="1"/>
          </p:cNvPicPr>
          <p:nvPr/>
        </p:nvPicPr>
        <p:blipFill>
          <a:blip r:embed="rId6" cstate="print"/>
          <a:stretch>
            <a:fillRect/>
          </a:stretch>
        </p:blipFill>
        <p:spPr>
          <a:xfrm>
            <a:off x="3570589" y="179882"/>
            <a:ext cx="1195035" cy="1195035"/>
          </a:xfrm>
          <a:prstGeom prst="rect">
            <a:avLst/>
          </a:prstGeom>
        </p:spPr>
      </p:pic>
      <p:pic>
        <p:nvPicPr>
          <p:cNvPr id="9" name="Image 8" descr="3115_20160706_barreau_de_lyon.jpg"/>
          <p:cNvPicPr>
            <a:picLocks noChangeAspect="1"/>
          </p:cNvPicPr>
          <p:nvPr/>
        </p:nvPicPr>
        <p:blipFill>
          <a:blip r:embed="rId7" cstate="print"/>
          <a:stretch>
            <a:fillRect/>
          </a:stretch>
        </p:blipFill>
        <p:spPr>
          <a:xfrm>
            <a:off x="10575668" y="6201882"/>
            <a:ext cx="797269" cy="656118"/>
          </a:xfrm>
          <a:prstGeom prst="rect">
            <a:avLst/>
          </a:prstGeom>
        </p:spPr>
      </p:pic>
      <p:pic>
        <p:nvPicPr>
          <p:cNvPr id="10" name="Image 9" descr="Logo AFD.png"/>
          <p:cNvPicPr>
            <a:picLocks noChangeAspect="1"/>
          </p:cNvPicPr>
          <p:nvPr/>
        </p:nvPicPr>
        <p:blipFill>
          <a:blip r:embed="rId8" cstate="print"/>
          <a:stretch>
            <a:fillRect/>
          </a:stretch>
        </p:blipFill>
        <p:spPr>
          <a:xfrm>
            <a:off x="5321506" y="6377108"/>
            <a:ext cx="972423" cy="480892"/>
          </a:xfrm>
          <a:prstGeom prst="rect">
            <a:avLst/>
          </a:prstGeom>
        </p:spPr>
      </p:pic>
      <p:pic>
        <p:nvPicPr>
          <p:cNvPr id="11" name="Image 10" descr="Logo Fondation de France.png"/>
          <p:cNvPicPr>
            <a:picLocks noChangeAspect="1"/>
          </p:cNvPicPr>
          <p:nvPr/>
        </p:nvPicPr>
        <p:blipFill>
          <a:blip r:embed="rId9" cstate="print"/>
          <a:stretch>
            <a:fillRect/>
          </a:stretch>
        </p:blipFill>
        <p:spPr>
          <a:xfrm>
            <a:off x="8319540" y="6315017"/>
            <a:ext cx="629629" cy="542983"/>
          </a:xfrm>
          <a:prstGeom prst="rect">
            <a:avLst/>
          </a:prstGeom>
        </p:spPr>
      </p:pic>
      <p:pic>
        <p:nvPicPr>
          <p:cNvPr id="12" name="Image 11" descr="Logo SCD.png"/>
          <p:cNvPicPr>
            <a:picLocks noChangeAspect="1"/>
          </p:cNvPicPr>
          <p:nvPr/>
        </p:nvPicPr>
        <p:blipFill>
          <a:blip r:embed="rId10" cstate="print"/>
          <a:stretch>
            <a:fillRect/>
          </a:stretch>
        </p:blipFill>
        <p:spPr>
          <a:xfrm>
            <a:off x="11421757" y="6282629"/>
            <a:ext cx="575371" cy="575371"/>
          </a:xfrm>
          <a:prstGeom prst="rect">
            <a:avLst/>
          </a:prstGeom>
        </p:spPr>
      </p:pic>
      <p:pic>
        <p:nvPicPr>
          <p:cNvPr id="13" name="Image 12" descr="Logo UE.jpg"/>
          <p:cNvPicPr>
            <a:picLocks noChangeAspect="1"/>
          </p:cNvPicPr>
          <p:nvPr/>
        </p:nvPicPr>
        <p:blipFill>
          <a:blip r:embed="rId11" cstate="print"/>
          <a:stretch>
            <a:fillRect/>
          </a:stretch>
        </p:blipFill>
        <p:spPr>
          <a:xfrm>
            <a:off x="9027776" y="6340838"/>
            <a:ext cx="770737" cy="517161"/>
          </a:xfrm>
          <a:prstGeom prst="rect">
            <a:avLst/>
          </a:prstGeom>
        </p:spPr>
      </p:pic>
      <p:pic>
        <p:nvPicPr>
          <p:cNvPr id="14" name="Image 13" descr="NED_LOGO_Color.jpg"/>
          <p:cNvPicPr>
            <a:picLocks noChangeAspect="1"/>
          </p:cNvPicPr>
          <p:nvPr/>
        </p:nvPicPr>
        <p:blipFill>
          <a:blip r:embed="rId12" cstate="print"/>
          <a:stretch>
            <a:fillRect/>
          </a:stretch>
        </p:blipFill>
        <p:spPr>
          <a:xfrm>
            <a:off x="6385811" y="6369874"/>
            <a:ext cx="1866566" cy="488126"/>
          </a:xfrm>
          <a:prstGeom prst="rect">
            <a:avLst/>
          </a:prstGeom>
        </p:spPr>
      </p:pic>
      <p:pic>
        <p:nvPicPr>
          <p:cNvPr id="15" name="Image 14" descr="Sigrid-rausing-trust.jpg"/>
          <p:cNvPicPr>
            <a:picLocks noChangeAspect="1"/>
          </p:cNvPicPr>
          <p:nvPr/>
        </p:nvPicPr>
        <p:blipFill>
          <a:blip r:embed="rId13" cstate="print"/>
          <a:stretch>
            <a:fillRect/>
          </a:stretch>
        </p:blipFill>
        <p:spPr>
          <a:xfrm>
            <a:off x="9848539" y="6164740"/>
            <a:ext cx="693260" cy="693260"/>
          </a:xfrm>
          <a:prstGeom prst="rect">
            <a:avLst/>
          </a:prstGeom>
        </p:spPr>
      </p:pic>
      <p:sp>
        <p:nvSpPr>
          <p:cNvPr id="16" name="ZoneTexte 15"/>
          <p:cNvSpPr txBox="1"/>
          <p:nvPr/>
        </p:nvSpPr>
        <p:spPr>
          <a:xfrm>
            <a:off x="3702570" y="6550223"/>
            <a:ext cx="2263514" cy="307777"/>
          </a:xfrm>
          <a:prstGeom prst="rect">
            <a:avLst/>
          </a:prstGeom>
          <a:noFill/>
        </p:spPr>
        <p:txBody>
          <a:bodyPr wrap="square" rtlCol="0">
            <a:spAutoFit/>
          </a:bodyPr>
          <a:lstStyle/>
          <a:p>
            <a:r>
              <a:rPr lang="fr-FR" sz="1400" dirty="0" smtClean="0"/>
              <a:t>Avec le soutien de :</a:t>
            </a:r>
            <a:endParaRPr lang="fr-FR" sz="1400" dirty="0"/>
          </a:p>
        </p:txBody>
      </p:sp>
    </p:spTree>
    <p:extLst>
      <p:ext uri="{BB962C8B-B14F-4D97-AF65-F5344CB8AC3E}">
        <p14:creationId xmlns:p14="http://schemas.microsoft.com/office/powerpoint/2010/main" xmlns="" val="1337040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Définition des concepts</a:t>
            </a:r>
            <a:endParaRPr lang="fr-FR" b="1" dirty="0"/>
          </a:p>
        </p:txBody>
      </p:sp>
      <p:graphicFrame>
        <p:nvGraphicFramePr>
          <p:cNvPr id="5" name="Diagramme 4">
            <a:extLst>
              <a:ext uri="{FF2B5EF4-FFF2-40B4-BE49-F238E27FC236}">
                <a16:creationId xmlns:a16="http://schemas.microsoft.com/office/drawing/2014/main" xmlns="" id="{AF198395-0DFF-A69E-2E5A-73695AB11941}"/>
              </a:ext>
            </a:extLst>
          </p:cNvPr>
          <p:cNvGraphicFramePr/>
          <p:nvPr>
            <p:extLst>
              <p:ext uri="{D42A27DB-BD31-4B8C-83A1-F6EECF244321}">
                <p14:modId xmlns:p14="http://schemas.microsoft.com/office/powerpoint/2010/main" xmlns="" val="3208054550"/>
              </p:ext>
            </p:extLst>
          </p:nvPr>
        </p:nvGraphicFramePr>
        <p:xfrm>
          <a:off x="226518" y="1184223"/>
          <a:ext cx="11785600" cy="603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Cas pratique</a:t>
            </a:r>
            <a:endParaRPr lang="fr-FR" b="1" dirty="0"/>
          </a:p>
        </p:txBody>
      </p:sp>
      <p:graphicFrame>
        <p:nvGraphicFramePr>
          <p:cNvPr id="7" name="Diagramme 6">
            <a:extLst>
              <a:ext uri="{FF2B5EF4-FFF2-40B4-BE49-F238E27FC236}">
                <a16:creationId xmlns:a16="http://schemas.microsoft.com/office/drawing/2014/main" xmlns="" id="{85D966A0-11E4-F5B9-5C22-457942991430}"/>
              </a:ext>
            </a:extLst>
          </p:cNvPr>
          <p:cNvGraphicFramePr/>
          <p:nvPr>
            <p:extLst>
              <p:ext uri="{D42A27DB-BD31-4B8C-83A1-F6EECF244321}">
                <p14:modId xmlns:p14="http://schemas.microsoft.com/office/powerpoint/2010/main" xmlns="" val="1963771246"/>
              </p:ext>
            </p:extLst>
          </p:nvPr>
        </p:nvGraphicFramePr>
        <p:xfrm>
          <a:off x="839448" y="1843790"/>
          <a:ext cx="10268263" cy="483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Image 7" descr="ReFLeT.jfif"/>
          <p:cNvPicPr>
            <a:picLocks noChangeAspect="1"/>
          </p:cNvPicPr>
          <p:nvPr/>
        </p:nvPicPr>
        <p:blipFill>
          <a:blip r:embed="rId7" cstate="print"/>
          <a:stretch>
            <a:fillRect/>
          </a:stretch>
        </p:blipFill>
        <p:spPr bwMode="auto">
          <a:xfrm>
            <a:off x="11227633"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Définition des concepts</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fontScale="85000" lnSpcReduction="20000"/>
          </a:bodyPr>
          <a:lstStyle/>
          <a:p>
            <a:pPr marL="0" indent="0" algn="just">
              <a:buNone/>
            </a:pPr>
            <a:r>
              <a:rPr lang="fr-FR" b="1" dirty="0" smtClean="0">
                <a:ea typeface="Arial Unicode MS" panose="020B0604020202020204" pitchFamily="34" charset="-128"/>
                <a:cs typeface="Arial Unicode MS" panose="020B0604020202020204" pitchFamily="34" charset="-128"/>
              </a:rPr>
              <a:t>L’égalité</a:t>
            </a:r>
          </a:p>
          <a:p>
            <a:pPr marL="360363" indent="0" algn="just"/>
            <a:r>
              <a:rPr lang="fr-FR" dirty="0" smtClean="0">
                <a:ea typeface="Arial Unicode MS" panose="020B0604020202020204" pitchFamily="34" charset="-128"/>
                <a:cs typeface="Arial Unicode MS" panose="020B0604020202020204" pitchFamily="34" charset="-128"/>
              </a:rPr>
              <a:t> On </a:t>
            </a:r>
            <a:r>
              <a:rPr lang="fr-FR" dirty="0" smtClean="0">
                <a:ea typeface="Arial Unicode MS" panose="020B0604020202020204" pitchFamily="34" charset="-128"/>
                <a:cs typeface="Arial Unicode MS" panose="020B0604020202020204" pitchFamily="34" charset="-128"/>
              </a:rPr>
              <a:t>entend, par égalité entre les sexes, que les femmes et les hommes aient des conditions égales pour réaliser leurs pleins droits et leur potentiel et pour contribuer à l’évolution politique, économique, sociale et culturelle du pays, tout en profitant également de ces </a:t>
            </a:r>
            <a:r>
              <a:rPr lang="fr-FR" dirty="0" smtClean="0">
                <a:ea typeface="Arial Unicode MS" panose="020B0604020202020204" pitchFamily="34" charset="-128"/>
                <a:cs typeface="Arial Unicode MS" panose="020B0604020202020204" pitchFamily="34" charset="-128"/>
              </a:rPr>
              <a:t>changements.</a:t>
            </a:r>
          </a:p>
          <a:p>
            <a:pPr marL="360363" indent="0" algn="just"/>
            <a:r>
              <a:rPr lang="fr-FR" dirty="0" smtClean="0">
                <a:ea typeface="Arial Unicode MS" panose="020B0604020202020204" pitchFamily="34" charset="-128"/>
                <a:cs typeface="Arial Unicode MS" panose="020B0604020202020204" pitchFamily="34" charset="-128"/>
              </a:rPr>
              <a:t> L’égalité homme-femme n’implique pas que les hommes et les femmes deviennent identiques, mais qu’ils aient des possibilités et des chances égales dans l’existence. </a:t>
            </a:r>
          </a:p>
          <a:p>
            <a:pPr marL="360363" indent="0" algn="just"/>
            <a:r>
              <a:rPr lang="fr-FR" dirty="0" smtClean="0">
                <a:ea typeface="Arial Unicode MS" panose="020B0604020202020204" pitchFamily="34" charset="-128"/>
                <a:cs typeface="Arial Unicode MS" panose="020B0604020202020204" pitchFamily="34" charset="-128"/>
              </a:rPr>
              <a:t> L’importance </a:t>
            </a:r>
            <a:r>
              <a:rPr lang="fr-FR" dirty="0" smtClean="0">
                <a:ea typeface="Arial Unicode MS" panose="020B0604020202020204" pitchFamily="34" charset="-128"/>
                <a:cs typeface="Arial Unicode MS" panose="020B0604020202020204" pitchFamily="34" charset="-128"/>
              </a:rPr>
              <a:t>accordée à l’égalité homme-femme et au renforcement du pouvoir des femmes ne présuppose pas un modèle particulier d’égalité pour toutes les sociétés et cultures, mais traduit le souci de donner aux hommes et aux femmes des chances égales de choisir ce qu’il faut entendre par égalité homme/femme et de leur permettre d’y travailler de façon </a:t>
            </a:r>
            <a:r>
              <a:rPr lang="fr-FR" dirty="0" smtClean="0">
                <a:ea typeface="Arial Unicode MS" panose="020B0604020202020204" pitchFamily="34" charset="-128"/>
                <a:cs typeface="Arial Unicode MS" panose="020B0604020202020204" pitchFamily="34" charset="-128"/>
              </a:rPr>
              <a:t>concertée </a:t>
            </a:r>
            <a:r>
              <a:rPr lang="fr-FR" dirty="0" smtClean="0">
                <a:ea typeface="Arial Unicode MS" panose="020B0604020202020204" pitchFamily="34" charset="-128"/>
                <a:cs typeface="Arial Unicode MS" panose="020B0604020202020204" pitchFamily="34" charset="-128"/>
              </a:rPr>
              <a:t>(</a:t>
            </a:r>
            <a:r>
              <a:rPr lang="fr-FR" b="1" i="1" dirty="0" smtClean="0">
                <a:ea typeface="Arial Unicode MS" panose="020B0604020202020204" pitchFamily="34" charset="-128"/>
                <a:cs typeface="Arial Unicode MS" panose="020B0604020202020204" pitchFamily="34" charset="-128"/>
              </a:rPr>
              <a:t>Lignes directrices sur la coopération au développement, OCDE, 1998).</a:t>
            </a:r>
            <a:endParaRPr lang="fr-FR" dirty="0" smtClean="0"/>
          </a:p>
        </p:txBody>
      </p:sp>
      <p:pic>
        <p:nvPicPr>
          <p:cNvPr id="4" name="Image 3" descr="Logo_AJPD.PNG"/>
          <p:cNvPicPr>
            <a:picLocks noChangeAspect="1"/>
          </p:cNvPicPr>
          <p:nvPr/>
        </p:nvPicPr>
        <p:blipFill>
          <a:blip r:embed="rId2" cstate="print"/>
          <a:stretch>
            <a:fillRect/>
          </a:stretch>
        </p:blipFill>
        <p:spPr>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Définition des concepts</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fontScale="92500"/>
          </a:bodyPr>
          <a:lstStyle/>
          <a:p>
            <a:pPr marL="0" indent="0" algn="just">
              <a:buNone/>
            </a:pPr>
            <a:r>
              <a:rPr lang="fr-FR" b="1" dirty="0" smtClean="0">
                <a:ea typeface="Arial Unicode MS" panose="020B0604020202020204" pitchFamily="34" charset="-128"/>
                <a:cs typeface="Arial Unicode MS" panose="020B0604020202020204" pitchFamily="34" charset="-128"/>
              </a:rPr>
              <a:t>L’équité</a:t>
            </a:r>
          </a:p>
          <a:p>
            <a:pPr marL="449263" indent="-88900" algn="just"/>
            <a:r>
              <a:rPr lang="fr-FR" dirty="0" smtClean="0">
                <a:ea typeface="Arial Unicode MS" panose="020B0604020202020204" pitchFamily="34" charset="-128"/>
                <a:cs typeface="Arial Unicode MS" panose="020B0604020202020204" pitchFamily="34" charset="-128"/>
              </a:rPr>
              <a:t> Le concept d’équité prête parfois à confusion dans la littérature. </a:t>
            </a:r>
            <a:br>
              <a:rPr lang="fr-FR" dirty="0" smtClean="0">
                <a:ea typeface="Arial Unicode MS" panose="020B0604020202020204" pitchFamily="34" charset="-128"/>
                <a:cs typeface="Arial Unicode MS" panose="020B0604020202020204" pitchFamily="34" charset="-128"/>
              </a:rPr>
            </a:br>
            <a:r>
              <a:rPr lang="fr-FR" dirty="0" smtClean="0">
                <a:ea typeface="Arial Unicode MS" panose="020B0604020202020204" pitchFamily="34" charset="-128"/>
                <a:cs typeface="Arial Unicode MS" panose="020B0604020202020204" pitchFamily="34" charset="-128"/>
              </a:rPr>
              <a:t>L’équité entre les sexes est le fait d’être juste envers les femmes et les hommes. Afin d’assurer cette équité, il faut souvent adopter des mesures qui compensent pour les désavantages historiques et sociaux qui ont empêché les femmes et les hommes de profiter de chances égales. L’équité mène à l’égalité.</a:t>
            </a:r>
          </a:p>
          <a:p>
            <a:pPr marL="449263" indent="-88900" algn="just"/>
            <a:r>
              <a:rPr lang="fr-FR" dirty="0" smtClean="0">
                <a:ea typeface="Arial Unicode MS" panose="020B0604020202020204" pitchFamily="34" charset="-128"/>
                <a:cs typeface="Arial Unicode MS" panose="020B0604020202020204" pitchFamily="34" charset="-128"/>
              </a:rPr>
              <a:t> </a:t>
            </a:r>
            <a:r>
              <a:rPr lang="fr-FR" dirty="0" smtClean="0">
                <a:ea typeface="Arial Unicode MS" panose="020B0604020202020204" pitchFamily="34" charset="-128"/>
                <a:cs typeface="Arial Unicode MS" panose="020B0604020202020204" pitchFamily="34" charset="-128"/>
              </a:rPr>
              <a:t>En s’attaquant aux disparités qui empêchent les femmes de jouir des mêmes droits que les hommes, on permettra à celles-ci de partager également les fruits du développement durable. Exemple : la formation au leadership pour les femmes, représente une mesure d’équité.</a:t>
            </a:r>
            <a:endParaRPr lang="fr-FR" b="1" dirty="0" smtClean="0">
              <a:ea typeface="Arial Unicode MS" panose="020B0604020202020204" pitchFamily="34" charset="-128"/>
              <a:cs typeface="Arial Unicode MS" panose="020B0604020202020204" pitchFamily="34" charset="-128"/>
            </a:endParaRPr>
          </a:p>
        </p:txBody>
      </p:sp>
      <p:pic>
        <p:nvPicPr>
          <p:cNvPr id="4" name="Image 3" descr="Logo_AJPD.PNG"/>
          <p:cNvPicPr>
            <a:picLocks noChangeAspect="1"/>
          </p:cNvPicPr>
          <p:nvPr/>
        </p:nvPicPr>
        <p:blipFill>
          <a:blip r:embed="rId2" cstate="print"/>
          <a:stretch>
            <a:fillRect/>
          </a:stretch>
        </p:blipFill>
        <p:spPr bwMode="auto">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Définition des concepts</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a:bodyPr>
          <a:lstStyle/>
          <a:p>
            <a:pPr marL="0" indent="0" algn="just">
              <a:buNone/>
            </a:pPr>
            <a:r>
              <a:rPr lang="fr-FR" b="1" dirty="0" smtClean="0">
                <a:ea typeface="Arial Unicode MS" panose="020B0604020202020204" pitchFamily="34" charset="-128"/>
                <a:cs typeface="Arial Unicode MS" panose="020B0604020202020204" pitchFamily="34" charset="-128"/>
              </a:rPr>
              <a:t>La discrimination</a:t>
            </a:r>
          </a:p>
          <a:p>
            <a:pPr marL="360363" indent="0" algn="just"/>
            <a:r>
              <a:rPr lang="fr-FR" dirty="0" smtClean="0">
                <a:ea typeface="Arial Unicode MS" panose="020B0604020202020204" pitchFamily="34" charset="-128"/>
                <a:cs typeface="Arial Unicode MS" panose="020B0604020202020204" pitchFamily="34" charset="-128"/>
              </a:rPr>
              <a:t> Aux termes de l’article premier de la </a:t>
            </a:r>
            <a:r>
              <a:rPr lang="fr-FR" b="1" dirty="0" smtClean="0">
                <a:ea typeface="Arial Unicode MS" panose="020B0604020202020204" pitchFamily="34" charset="-128"/>
                <a:cs typeface="Arial Unicode MS" panose="020B0604020202020204" pitchFamily="34" charset="-128"/>
              </a:rPr>
              <a:t>Convention pour l’élimination de toutes les formes de Discriminations à l’égard des Femmes (CEDEF) </a:t>
            </a:r>
            <a:r>
              <a:rPr lang="fr-FR" dirty="0" smtClean="0">
                <a:ea typeface="Arial Unicode MS" panose="020B0604020202020204" pitchFamily="34" charset="-128"/>
                <a:cs typeface="Arial Unicode MS" panose="020B0604020202020204" pitchFamily="34" charset="-128"/>
              </a:rPr>
              <a:t>de 1979, la discrimination correspond à  toute distinction, exclusion ou restriction fondée sur le sexe qui a pour effet ou pour but de compromettre ou de détruire la reconnaissance, la jouissance ou l’exercice par les femmes, quel que soit leur état matrimonial, sur la base de l’égalité de l’homme et de la femme, des droits de l’homme et des libertés fondamentales dans les domaines politique, économique, social, culturel et civil, ou dans tout autre domaine.</a:t>
            </a:r>
            <a:endParaRPr lang="fr-FR" b="1" dirty="0" smtClean="0">
              <a:ea typeface="Arial Unicode MS" panose="020B0604020202020204" pitchFamily="34" charset="-128"/>
              <a:cs typeface="Arial Unicode MS" panose="020B0604020202020204" pitchFamily="34" charset="-128"/>
            </a:endParaRPr>
          </a:p>
        </p:txBody>
      </p:sp>
      <p:pic>
        <p:nvPicPr>
          <p:cNvPr id="4" name="Image 3" descr="Logo_AJPD.PNG"/>
          <p:cNvPicPr>
            <a:picLocks noChangeAspect="1"/>
          </p:cNvPicPr>
          <p:nvPr/>
        </p:nvPicPr>
        <p:blipFill>
          <a:blip r:embed="rId2" cstate="print"/>
          <a:stretch>
            <a:fillRect/>
          </a:stretch>
        </p:blipFill>
        <p:spPr bwMode="auto">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Les causes des VBG sur les femmes</a:t>
            </a:r>
            <a:endParaRPr lang="fr-FR" b="1" dirty="0"/>
          </a:p>
        </p:txBody>
      </p:sp>
      <p:sp>
        <p:nvSpPr>
          <p:cNvPr id="4"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a:bodyPr>
          <a:lstStyle/>
          <a:p>
            <a:pPr marL="0" indent="0" algn="just">
              <a:buNone/>
            </a:pPr>
            <a:r>
              <a:rPr lang="fr-FR" b="1" dirty="0" smtClean="0"/>
              <a:t>Quelles sont les causes des VBG ?</a:t>
            </a:r>
            <a:endParaRPr lang="fr-FR" b="1" dirty="0" smtClean="0"/>
          </a:p>
        </p:txBody>
      </p:sp>
      <p:graphicFrame>
        <p:nvGraphicFramePr>
          <p:cNvPr id="5" name="Diagramme 4">
            <a:extLst>
              <a:ext uri="{FF2B5EF4-FFF2-40B4-BE49-F238E27FC236}">
                <a16:creationId xmlns:a16="http://schemas.microsoft.com/office/drawing/2014/main" xmlns="" id="{5E3616AC-006A-B916-92E3-06C7DBD5DD27}"/>
              </a:ext>
            </a:extLst>
          </p:cNvPr>
          <p:cNvGraphicFramePr/>
          <p:nvPr>
            <p:extLst>
              <p:ext uri="{D42A27DB-BD31-4B8C-83A1-F6EECF244321}">
                <p14:modId xmlns:p14="http://schemas.microsoft.com/office/powerpoint/2010/main" xmlns="" val="2562026812"/>
              </p:ext>
            </p:extLst>
          </p:nvPr>
        </p:nvGraphicFramePr>
        <p:xfrm>
          <a:off x="561132" y="2052654"/>
          <a:ext cx="10951210" cy="4321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descr="ReFLeT.jfif"/>
          <p:cNvPicPr>
            <a:picLocks noChangeAspect="1"/>
          </p:cNvPicPr>
          <p:nvPr/>
        </p:nvPicPr>
        <p:blipFill>
          <a:blip r:embed="rId7" cstate="print"/>
          <a:stretch>
            <a:fillRect/>
          </a:stretch>
        </p:blipFill>
        <p:spPr bwMode="auto">
          <a:xfrm>
            <a:off x="11227633"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Les conséquences des VBG sur les femmes</a:t>
            </a:r>
            <a:endParaRPr lang="fr-FR" b="1" dirty="0"/>
          </a:p>
        </p:txBody>
      </p:sp>
      <p:sp>
        <p:nvSpPr>
          <p:cNvPr id="4"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a:bodyPr>
          <a:lstStyle/>
          <a:p>
            <a:pPr marL="0" indent="0" algn="just">
              <a:buNone/>
            </a:pPr>
            <a:r>
              <a:rPr lang="fr-FR" b="1" dirty="0" smtClean="0"/>
              <a:t>Quelles sont les conséquences des VBG ?</a:t>
            </a:r>
            <a:endParaRPr lang="fr-FR" b="1" dirty="0" smtClean="0"/>
          </a:p>
        </p:txBody>
      </p:sp>
      <p:graphicFrame>
        <p:nvGraphicFramePr>
          <p:cNvPr id="6" name="Espace réservé du contenu 9">
            <a:extLst>
              <a:ext uri="{FF2B5EF4-FFF2-40B4-BE49-F238E27FC236}">
                <a16:creationId xmlns:a16="http://schemas.microsoft.com/office/drawing/2014/main" xmlns="" id="{72C96BE4-2C98-0BE7-0F25-FE4AF559EBB7}"/>
              </a:ext>
            </a:extLst>
          </p:cNvPr>
          <p:cNvGraphicFramePr>
            <a:graphicFrameLocks/>
          </p:cNvGraphicFramePr>
          <p:nvPr>
            <p:extLst>
              <p:ext uri="{D42A27DB-BD31-4B8C-83A1-F6EECF244321}">
                <p14:modId xmlns:p14="http://schemas.microsoft.com/office/powerpoint/2010/main" xmlns="" val="1104542980"/>
              </p:ext>
            </p:extLst>
          </p:nvPr>
        </p:nvGraphicFramePr>
        <p:xfrm>
          <a:off x="838200" y="229032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 6" descr="ReFLeT.jfif"/>
          <p:cNvPicPr>
            <a:picLocks noChangeAspect="1"/>
          </p:cNvPicPr>
          <p:nvPr/>
        </p:nvPicPr>
        <p:blipFill>
          <a:blip r:embed="rId7" cstate="print"/>
          <a:stretch>
            <a:fillRect/>
          </a:stretch>
        </p:blipFill>
        <p:spPr bwMode="auto">
          <a:xfrm>
            <a:off x="11227633"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Les causes des VBG chez les minorités sexuelles et de genre (MSG)</a:t>
            </a:r>
            <a:endParaRPr lang="fr-FR" b="1" dirty="0"/>
          </a:p>
        </p:txBody>
      </p:sp>
      <p:sp>
        <p:nvSpPr>
          <p:cNvPr id="3" name="Espace réservé du contenu 2"/>
          <p:cNvSpPr>
            <a:spLocks noGrp="1"/>
          </p:cNvSpPr>
          <p:nvPr>
            <p:ph idx="1"/>
          </p:nvPr>
        </p:nvSpPr>
        <p:spPr bwMode="auto">
          <a:xfrm>
            <a:off x="838200" y="1975526"/>
            <a:ext cx="10515600" cy="3330992"/>
          </a:xfrm>
          <a:prstGeom prst="rect">
            <a:avLst/>
          </a:prstGeom>
          <a:noFill/>
        </p:spPr>
        <p:txBody>
          <a:bodyPr/>
          <a:lstStyle/>
          <a:p>
            <a:pPr marL="0" indent="0">
              <a:buFontTx/>
              <a:buNone/>
              <a:defRPr/>
            </a:pPr>
            <a:r>
              <a:rPr lang="fr-FR" sz="3600" dirty="0"/>
              <a:t>Les causes des violations commises sont les suivantes : </a:t>
            </a:r>
            <a:endParaRPr sz="3600" dirty="0"/>
          </a:p>
          <a:p>
            <a:pPr>
              <a:buFontTx/>
              <a:buChar char="-"/>
              <a:defRPr/>
            </a:pPr>
            <a:r>
              <a:rPr lang="fr-FR" sz="3600" dirty="0"/>
              <a:t>La loi</a:t>
            </a:r>
          </a:p>
          <a:p>
            <a:pPr>
              <a:buFontTx/>
              <a:buChar char="-"/>
              <a:defRPr/>
            </a:pPr>
            <a:r>
              <a:rPr lang="fr-FR" sz="3600" dirty="0"/>
              <a:t>La tradition</a:t>
            </a:r>
            <a:endParaRPr sz="3600" dirty="0"/>
          </a:p>
          <a:p>
            <a:pPr>
              <a:buFontTx/>
              <a:buChar char="-"/>
              <a:defRPr/>
            </a:pPr>
            <a:r>
              <a:rPr lang="fr-FR" sz="3600" dirty="0"/>
              <a:t>La culture</a:t>
            </a:r>
            <a:endParaRPr sz="3600" dirty="0"/>
          </a:p>
          <a:p>
            <a:pPr>
              <a:buFontTx/>
              <a:buChar char="-"/>
              <a:defRPr/>
            </a:pPr>
            <a:r>
              <a:rPr lang="fr-FR" sz="3600" dirty="0"/>
              <a:t>La religion</a:t>
            </a:r>
            <a:endParaRPr dirty="0"/>
          </a:p>
        </p:txBody>
      </p:sp>
      <p:pic>
        <p:nvPicPr>
          <p:cNvPr id="4" name="Image 3" descr="Logo_RITA.PNG"/>
          <p:cNvPicPr>
            <a:picLocks noChangeAspect="1"/>
          </p:cNvPicPr>
          <p:nvPr/>
        </p:nvPicPr>
        <p:blipFill>
          <a:blip r:embed="rId2" cstate="print"/>
          <a:stretch>
            <a:fillRect/>
          </a:stretch>
        </p:blipFill>
        <p:spPr>
          <a:xfrm>
            <a:off x="10635718" y="6086006"/>
            <a:ext cx="1345931" cy="550040"/>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Les conséquences des VBG chez les MSG</a:t>
            </a:r>
            <a:endParaRPr lang="fr-FR" b="1" dirty="0"/>
          </a:p>
        </p:txBody>
      </p:sp>
      <p:sp>
        <p:nvSpPr>
          <p:cNvPr id="3" name="Espace réservé du contenu 2"/>
          <p:cNvSpPr>
            <a:spLocks noGrp="1"/>
          </p:cNvSpPr>
          <p:nvPr>
            <p:ph idx="1"/>
          </p:nvPr>
        </p:nvSpPr>
        <p:spPr bwMode="auto">
          <a:xfrm>
            <a:off x="838199" y="1825624"/>
            <a:ext cx="3236239" cy="4351338"/>
          </a:xfrm>
          <a:prstGeom prst="rect">
            <a:avLst/>
          </a:prstGeom>
          <a:solidFill>
            <a:schemeClr val="accent4"/>
          </a:solidFill>
        </p:spPr>
        <p:txBody>
          <a:bodyPr vertOverflow="overflow" horzOverflow="overflow" vert="horz" wrap="square" lIns="91440" tIns="45720" rIns="91440" bIns="45720" numCol="1" spcCol="0" rtlCol="0" fromWordArt="0" anchor="t" anchorCtr="0" forceAA="0" compatLnSpc="0">
            <a:noAutofit/>
          </a:bodyPr>
          <a:lstStyle/>
          <a:p>
            <a:pPr marL="0" indent="0">
              <a:buFont typeface="Arial"/>
              <a:buNone/>
              <a:defRPr/>
            </a:pPr>
            <a:r>
              <a:rPr lang="fr-FR" sz="2500" dirty="0"/>
              <a:t>Les conséquences des VBG sont multiples :</a:t>
            </a:r>
            <a:endParaRPr sz="2500" dirty="0"/>
          </a:p>
          <a:p>
            <a:pPr>
              <a:defRPr/>
            </a:pPr>
            <a:r>
              <a:rPr lang="fr-FR" sz="2500" dirty="0"/>
              <a:t>La dépression</a:t>
            </a:r>
          </a:p>
          <a:p>
            <a:pPr>
              <a:defRPr/>
            </a:pPr>
            <a:r>
              <a:rPr lang="fr-FR" sz="2500" dirty="0"/>
              <a:t>Le suicide</a:t>
            </a:r>
            <a:endParaRPr sz="2500" dirty="0"/>
          </a:p>
          <a:p>
            <a:pPr>
              <a:defRPr/>
            </a:pPr>
            <a:r>
              <a:rPr lang="fr-FR" sz="2500" dirty="0"/>
              <a:t>Les meurtres/assassinats</a:t>
            </a:r>
            <a:endParaRPr sz="2500" dirty="0"/>
          </a:p>
          <a:p>
            <a:pPr>
              <a:defRPr/>
            </a:pPr>
            <a:r>
              <a:rPr lang="fr-FR" sz="2500" dirty="0"/>
              <a:t>L’isolement</a:t>
            </a:r>
            <a:endParaRPr sz="2500" dirty="0"/>
          </a:p>
          <a:p>
            <a:pPr>
              <a:defRPr/>
            </a:pPr>
            <a:r>
              <a:rPr lang="fr-FR" sz="2500" dirty="0"/>
              <a:t>Le décrochage scolaire</a:t>
            </a:r>
            <a:endParaRPr sz="2500" dirty="0"/>
          </a:p>
        </p:txBody>
      </p:sp>
      <p:sp>
        <p:nvSpPr>
          <p:cNvPr id="833173431" name="Espace réservé du contenu 2"/>
          <p:cNvSpPr>
            <a:spLocks noGrp="1"/>
          </p:cNvSpPr>
          <p:nvPr/>
        </p:nvSpPr>
        <p:spPr bwMode="auto">
          <a:xfrm>
            <a:off x="4477880" y="1825624"/>
            <a:ext cx="3236238" cy="4351338"/>
          </a:xfrm>
          <a:prstGeom prst="rect">
            <a:avLst/>
          </a:prstGeom>
          <a:solidFill>
            <a:schemeClr val="accent2"/>
          </a:solidFill>
        </p:spPr>
        <p:txBody>
          <a:bodyPr vertOverflow="overflow" horzOverflow="overflow" vert="horz" wrap="square" lIns="91440" tIns="45720" rIns="91440" bIns="45720" numCol="1" spcCol="0" rtlCol="0" fromWordArt="0" anchor="t" anchorCtr="0" forceAA="0" compatLnSpc="0">
            <a:normAutofit/>
          </a:bodyPr>
          <a:lstStyle>
            <a:lvl1pPr marL="228600" indent="-228600" algn="l" defTabSz="914400">
              <a:lnSpc>
                <a:spcPct val="90000"/>
              </a:lnSpc>
              <a:spcBef>
                <a:spcPts val="999"/>
              </a:spcBef>
              <a:buFont typeface="Arial"/>
              <a:buChar char="•"/>
              <a:defRPr sz="2800">
                <a:solidFill>
                  <a:schemeClr val="tx1"/>
                </a:solidFill>
                <a:latin typeface="+mn-lt"/>
                <a:ea typeface="+mn-ea"/>
                <a:cs typeface="+mn-cs"/>
              </a:defRPr>
            </a:lvl1pPr>
            <a:lvl2pPr marL="685800" indent="-228600" algn="l" defTabSz="914400">
              <a:lnSpc>
                <a:spcPct val="90000"/>
              </a:lnSpc>
              <a:spcBef>
                <a:spcPts val="499"/>
              </a:spcBef>
              <a:buFont typeface="Arial"/>
              <a:buChar char="•"/>
              <a:defRPr sz="2400">
                <a:solidFill>
                  <a:schemeClr val="tx1"/>
                </a:solidFill>
                <a:latin typeface="+mn-lt"/>
                <a:ea typeface="+mn-ea"/>
                <a:cs typeface="+mn-cs"/>
              </a:defRPr>
            </a:lvl2pPr>
            <a:lvl3pPr marL="1143000" indent="-228600" algn="l" defTabSz="914400">
              <a:lnSpc>
                <a:spcPct val="90000"/>
              </a:lnSpc>
              <a:spcBef>
                <a:spcPts val="499"/>
              </a:spcBef>
              <a:buFont typeface="Arial"/>
              <a:buChar char="•"/>
              <a:defRPr sz="2000">
                <a:solidFill>
                  <a:schemeClr val="tx1"/>
                </a:solidFill>
                <a:latin typeface="+mn-lt"/>
                <a:ea typeface="+mn-ea"/>
                <a:cs typeface="+mn-cs"/>
              </a:defRPr>
            </a:lvl3pPr>
            <a:lvl4pPr marL="1600200" indent="-228600" algn="l" defTabSz="914400">
              <a:lnSpc>
                <a:spcPct val="90000"/>
              </a:lnSpc>
              <a:spcBef>
                <a:spcPts val="499"/>
              </a:spcBef>
              <a:buFont typeface="Arial"/>
              <a:buChar char="•"/>
              <a:defRPr sz="1800">
                <a:solidFill>
                  <a:schemeClr val="tx1"/>
                </a:solidFill>
                <a:latin typeface="+mn-lt"/>
                <a:ea typeface="+mn-ea"/>
                <a:cs typeface="+mn-cs"/>
              </a:defRPr>
            </a:lvl4pPr>
            <a:lvl5pPr marL="2057400" indent="-228600" algn="l" defTabSz="914400">
              <a:lnSpc>
                <a:spcPct val="90000"/>
              </a:lnSpc>
              <a:spcBef>
                <a:spcPts val="499"/>
              </a:spcBef>
              <a:buFont typeface="Arial"/>
              <a:buChar char="•"/>
              <a:defRPr sz="1800">
                <a:solidFill>
                  <a:schemeClr val="tx1"/>
                </a:solidFill>
                <a:latin typeface="+mn-lt"/>
                <a:ea typeface="+mn-ea"/>
                <a:cs typeface="+mn-cs"/>
              </a:defRPr>
            </a:lvl5pPr>
            <a:lvl6pPr marL="2514599" indent="-228600" algn="l" defTabSz="914400">
              <a:lnSpc>
                <a:spcPct val="90000"/>
              </a:lnSpc>
              <a:spcBef>
                <a:spcPts val="499"/>
              </a:spcBef>
              <a:buFont typeface="Arial"/>
              <a:buChar char="•"/>
              <a:defRPr sz="1800">
                <a:solidFill>
                  <a:schemeClr val="tx1"/>
                </a:solidFill>
                <a:latin typeface="+mn-lt"/>
                <a:ea typeface="+mn-ea"/>
                <a:cs typeface="+mn-cs"/>
              </a:defRPr>
            </a:lvl6pPr>
            <a:lvl7pPr marL="2971800" indent="-228600" algn="l" defTabSz="914400">
              <a:lnSpc>
                <a:spcPct val="90000"/>
              </a:lnSpc>
              <a:spcBef>
                <a:spcPts val="499"/>
              </a:spcBef>
              <a:buFont typeface="Arial"/>
              <a:buChar char="•"/>
              <a:defRPr sz="1800">
                <a:solidFill>
                  <a:schemeClr val="tx1"/>
                </a:solidFill>
                <a:latin typeface="+mn-lt"/>
                <a:ea typeface="+mn-ea"/>
                <a:cs typeface="+mn-cs"/>
              </a:defRPr>
            </a:lvl7pPr>
            <a:lvl8pPr marL="3429000" indent="-228600" algn="l" defTabSz="914400">
              <a:lnSpc>
                <a:spcPct val="90000"/>
              </a:lnSpc>
              <a:spcBef>
                <a:spcPts val="499"/>
              </a:spcBef>
              <a:buFont typeface="Arial"/>
              <a:buChar char="•"/>
              <a:defRPr sz="1800">
                <a:solidFill>
                  <a:schemeClr val="tx1"/>
                </a:solidFill>
                <a:latin typeface="+mn-lt"/>
                <a:ea typeface="+mn-ea"/>
                <a:cs typeface="+mn-cs"/>
              </a:defRPr>
            </a:lvl8pPr>
            <a:lvl9pPr marL="3886200" indent="-228600" algn="l" defTabSz="914400">
              <a:lnSpc>
                <a:spcPct val="90000"/>
              </a:lnSpc>
              <a:spcBef>
                <a:spcPts val="499"/>
              </a:spcBef>
              <a:buFont typeface="Arial"/>
              <a:buChar char="•"/>
              <a:defRPr sz="1800">
                <a:solidFill>
                  <a:schemeClr val="tx1"/>
                </a:solidFill>
                <a:latin typeface="+mn-lt"/>
                <a:ea typeface="+mn-ea"/>
                <a:cs typeface="+mn-cs"/>
              </a:defRPr>
            </a:lvl9pPr>
          </a:lstStyle>
          <a:p>
            <a:pPr>
              <a:defRPr/>
            </a:pPr>
            <a:r>
              <a:rPr lang="fr-FR" sz="2500" dirty="0"/>
              <a:t>L’addiction au tabac et alcool</a:t>
            </a:r>
            <a:endParaRPr sz="2500" dirty="0"/>
          </a:p>
          <a:p>
            <a:pPr>
              <a:defRPr/>
            </a:pPr>
            <a:r>
              <a:rPr lang="fr-FR" sz="2500" dirty="0"/>
              <a:t>L’anxiété</a:t>
            </a:r>
            <a:endParaRPr sz="2500" dirty="0"/>
          </a:p>
          <a:p>
            <a:pPr>
              <a:defRPr/>
            </a:pPr>
            <a:r>
              <a:rPr lang="fr-FR" sz="2500" dirty="0"/>
              <a:t>Situation de vie extrêmement précaire</a:t>
            </a:r>
            <a:endParaRPr sz="2500" dirty="0"/>
          </a:p>
          <a:p>
            <a:pPr>
              <a:defRPr/>
            </a:pPr>
            <a:r>
              <a:rPr lang="fr-FR" sz="2500" dirty="0"/>
              <a:t>Inexistence légale</a:t>
            </a:r>
            <a:endParaRPr sz="2500" dirty="0"/>
          </a:p>
          <a:p>
            <a:pPr>
              <a:defRPr/>
            </a:pPr>
            <a:r>
              <a:rPr lang="fr-FR" sz="2500" dirty="0"/>
              <a:t>Accroissement du taux de prévalence au VIH</a:t>
            </a:r>
            <a:endParaRPr sz="2500" dirty="0"/>
          </a:p>
        </p:txBody>
      </p:sp>
      <p:sp>
        <p:nvSpPr>
          <p:cNvPr id="1727071887" name="Espace réservé du contenu 2"/>
          <p:cNvSpPr>
            <a:spLocks noGrp="1"/>
          </p:cNvSpPr>
          <p:nvPr/>
        </p:nvSpPr>
        <p:spPr bwMode="auto">
          <a:xfrm>
            <a:off x="8117560" y="1825624"/>
            <a:ext cx="3236238" cy="4351338"/>
          </a:xfrm>
          <a:prstGeom prst="rect">
            <a:avLst/>
          </a:prstGeom>
          <a:solidFill>
            <a:schemeClr val="accent6"/>
          </a:solidFill>
        </p:spPr>
        <p:txBody>
          <a:bodyPr vertOverflow="overflow" horzOverflow="overflow" vert="horz" wrap="square" lIns="91440" tIns="45720" rIns="91440" bIns="45720" numCol="1" spcCol="0" rtlCol="0" fromWordArt="0" anchor="t" anchorCtr="0" forceAA="0" compatLnSpc="0">
            <a:normAutofit/>
          </a:bodyPr>
          <a:lstStyle>
            <a:lvl1pPr marL="228600" indent="-228600" algn="l" defTabSz="914400">
              <a:lnSpc>
                <a:spcPct val="90000"/>
              </a:lnSpc>
              <a:spcBef>
                <a:spcPts val="999"/>
              </a:spcBef>
              <a:buFont typeface="Arial"/>
              <a:buChar char="•"/>
              <a:defRPr sz="2800">
                <a:solidFill>
                  <a:schemeClr val="tx1"/>
                </a:solidFill>
                <a:latin typeface="+mn-lt"/>
                <a:ea typeface="+mn-ea"/>
                <a:cs typeface="+mn-cs"/>
              </a:defRPr>
            </a:lvl1pPr>
            <a:lvl2pPr marL="685800" indent="-228600" algn="l" defTabSz="914400">
              <a:lnSpc>
                <a:spcPct val="90000"/>
              </a:lnSpc>
              <a:spcBef>
                <a:spcPts val="499"/>
              </a:spcBef>
              <a:buFont typeface="Arial"/>
              <a:buChar char="•"/>
              <a:defRPr sz="2400">
                <a:solidFill>
                  <a:schemeClr val="tx1"/>
                </a:solidFill>
                <a:latin typeface="+mn-lt"/>
                <a:ea typeface="+mn-ea"/>
                <a:cs typeface="+mn-cs"/>
              </a:defRPr>
            </a:lvl2pPr>
            <a:lvl3pPr marL="1143000" indent="-228600" algn="l" defTabSz="914400">
              <a:lnSpc>
                <a:spcPct val="90000"/>
              </a:lnSpc>
              <a:spcBef>
                <a:spcPts val="499"/>
              </a:spcBef>
              <a:buFont typeface="Arial"/>
              <a:buChar char="•"/>
              <a:defRPr sz="2000">
                <a:solidFill>
                  <a:schemeClr val="tx1"/>
                </a:solidFill>
                <a:latin typeface="+mn-lt"/>
                <a:ea typeface="+mn-ea"/>
                <a:cs typeface="+mn-cs"/>
              </a:defRPr>
            </a:lvl3pPr>
            <a:lvl4pPr marL="1600200" indent="-228600" algn="l" defTabSz="914400">
              <a:lnSpc>
                <a:spcPct val="90000"/>
              </a:lnSpc>
              <a:spcBef>
                <a:spcPts val="499"/>
              </a:spcBef>
              <a:buFont typeface="Arial"/>
              <a:buChar char="•"/>
              <a:defRPr sz="1800">
                <a:solidFill>
                  <a:schemeClr val="tx1"/>
                </a:solidFill>
                <a:latin typeface="+mn-lt"/>
                <a:ea typeface="+mn-ea"/>
                <a:cs typeface="+mn-cs"/>
              </a:defRPr>
            </a:lvl4pPr>
            <a:lvl5pPr marL="2057400" indent="-228600" algn="l" defTabSz="914400">
              <a:lnSpc>
                <a:spcPct val="90000"/>
              </a:lnSpc>
              <a:spcBef>
                <a:spcPts val="499"/>
              </a:spcBef>
              <a:buFont typeface="Arial"/>
              <a:buChar char="•"/>
              <a:defRPr sz="1800">
                <a:solidFill>
                  <a:schemeClr val="tx1"/>
                </a:solidFill>
                <a:latin typeface="+mn-lt"/>
                <a:ea typeface="+mn-ea"/>
                <a:cs typeface="+mn-cs"/>
              </a:defRPr>
            </a:lvl5pPr>
            <a:lvl6pPr marL="2514599" indent="-228600" algn="l" defTabSz="914400">
              <a:lnSpc>
                <a:spcPct val="90000"/>
              </a:lnSpc>
              <a:spcBef>
                <a:spcPts val="499"/>
              </a:spcBef>
              <a:buFont typeface="Arial"/>
              <a:buChar char="•"/>
              <a:defRPr sz="1800">
                <a:solidFill>
                  <a:schemeClr val="tx1"/>
                </a:solidFill>
                <a:latin typeface="+mn-lt"/>
                <a:ea typeface="+mn-ea"/>
                <a:cs typeface="+mn-cs"/>
              </a:defRPr>
            </a:lvl6pPr>
            <a:lvl7pPr marL="2971800" indent="-228600" algn="l" defTabSz="914400">
              <a:lnSpc>
                <a:spcPct val="90000"/>
              </a:lnSpc>
              <a:spcBef>
                <a:spcPts val="499"/>
              </a:spcBef>
              <a:buFont typeface="Arial"/>
              <a:buChar char="•"/>
              <a:defRPr sz="1800">
                <a:solidFill>
                  <a:schemeClr val="tx1"/>
                </a:solidFill>
                <a:latin typeface="+mn-lt"/>
                <a:ea typeface="+mn-ea"/>
                <a:cs typeface="+mn-cs"/>
              </a:defRPr>
            </a:lvl7pPr>
            <a:lvl8pPr marL="3429000" indent="-228600" algn="l" defTabSz="914400">
              <a:lnSpc>
                <a:spcPct val="90000"/>
              </a:lnSpc>
              <a:spcBef>
                <a:spcPts val="499"/>
              </a:spcBef>
              <a:buFont typeface="Arial"/>
              <a:buChar char="•"/>
              <a:defRPr sz="1800">
                <a:solidFill>
                  <a:schemeClr val="tx1"/>
                </a:solidFill>
                <a:latin typeface="+mn-lt"/>
                <a:ea typeface="+mn-ea"/>
                <a:cs typeface="+mn-cs"/>
              </a:defRPr>
            </a:lvl8pPr>
            <a:lvl9pPr marL="3886200" indent="-228600" algn="l" defTabSz="914400">
              <a:lnSpc>
                <a:spcPct val="90000"/>
              </a:lnSpc>
              <a:spcBef>
                <a:spcPts val="499"/>
              </a:spcBef>
              <a:buFont typeface="Arial"/>
              <a:buChar char="•"/>
              <a:defRPr sz="1800">
                <a:solidFill>
                  <a:schemeClr val="tx1"/>
                </a:solidFill>
                <a:latin typeface="+mn-lt"/>
                <a:ea typeface="+mn-ea"/>
                <a:cs typeface="+mn-cs"/>
              </a:defRPr>
            </a:lvl9pPr>
          </a:lstStyle>
          <a:p>
            <a:pPr>
              <a:defRPr/>
            </a:pPr>
            <a:r>
              <a:rPr lang="fr-FR" sz="2500" dirty="0"/>
              <a:t>Prostitution forcée</a:t>
            </a:r>
            <a:endParaRPr sz="2500" dirty="0"/>
          </a:p>
          <a:p>
            <a:pPr>
              <a:defRPr/>
            </a:pPr>
            <a:r>
              <a:rPr lang="fr-FR" sz="2500" dirty="0"/>
              <a:t>Mariage forcé</a:t>
            </a:r>
            <a:endParaRPr sz="2500" dirty="0"/>
          </a:p>
          <a:p>
            <a:pPr>
              <a:defRPr/>
            </a:pPr>
            <a:r>
              <a:rPr lang="fr-FR" sz="2500" dirty="0"/>
              <a:t>Interdiction de voir son enfant</a:t>
            </a:r>
            <a:endParaRPr sz="2500" dirty="0"/>
          </a:p>
          <a:p>
            <a:pPr>
              <a:defRPr/>
            </a:pPr>
            <a:r>
              <a:rPr lang="fr-FR" sz="2500" dirty="0"/>
              <a:t>L’automédication</a:t>
            </a:r>
            <a:endParaRPr sz="2500" dirty="0"/>
          </a:p>
          <a:p>
            <a:pPr>
              <a:defRPr/>
            </a:pPr>
            <a:r>
              <a:rPr lang="fr-FR" sz="2500" dirty="0"/>
              <a:t>Disparition forcée</a:t>
            </a:r>
            <a:endParaRPr sz="2500" dirty="0"/>
          </a:p>
          <a:p>
            <a:pPr>
              <a:defRPr/>
            </a:pPr>
            <a:endParaRPr sz="2500" dirty="0"/>
          </a:p>
        </p:txBody>
      </p:sp>
      <p:pic>
        <p:nvPicPr>
          <p:cNvPr id="6" name="Image 5" descr="Logo_RITA.PNG"/>
          <p:cNvPicPr>
            <a:picLocks noChangeAspect="1"/>
          </p:cNvPicPr>
          <p:nvPr/>
        </p:nvPicPr>
        <p:blipFill>
          <a:blip r:embed="rId2" cstate="print"/>
          <a:stretch>
            <a:fillRect/>
          </a:stretch>
        </p:blipFill>
        <p:spPr bwMode="auto">
          <a:xfrm>
            <a:off x="10635718" y="6307960"/>
            <a:ext cx="1345931" cy="550040"/>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pPr lvl="0"/>
            <a:r>
              <a:rPr lang="fr-FR" b="1" dirty="0" smtClean="0"/>
              <a:t>Les principales formes et manifestations de la violence à l’égard des femmes</a:t>
            </a:r>
            <a:endParaRPr lang="fr-FR" b="1" dirty="0"/>
          </a:p>
        </p:txBody>
      </p:sp>
      <p:sp>
        <p:nvSpPr>
          <p:cNvPr id="3" name="Espace réservé du contenu 2"/>
          <p:cNvSpPr>
            <a:spLocks noGrp="1"/>
          </p:cNvSpPr>
          <p:nvPr>
            <p:ph idx="1"/>
          </p:nvPr>
        </p:nvSpPr>
        <p:spPr bwMode="auto">
          <a:xfrm>
            <a:off x="838200" y="2050476"/>
            <a:ext cx="10515600" cy="3795687"/>
          </a:xfrm>
          <a:prstGeom prst="rect">
            <a:avLst/>
          </a:prstGeom>
          <a:noFill/>
        </p:spPr>
        <p:txBody>
          <a:bodyPr>
            <a:noAutofit/>
          </a:bodyPr>
          <a:lstStyle/>
          <a:p>
            <a:pPr marL="0" lvl="0" indent="0" algn="just">
              <a:buNone/>
            </a:pPr>
            <a:r>
              <a:rPr lang="fr-FR" sz="3200" dirty="0" smtClean="0"/>
              <a:t>Les formes et manifestations de violence à l’égard des femmes sont très diversifiées et présentent un large éventail d’agressions : agressions sexuelles, viols, violences conjugales, harcèlement sexuel, harcèlement moral, inceste, mutilations génitales, contrôle de virginité, mariages forcés, exploitation sexuelle, prostitution, exploitation pornographique, interdiction de sortir, de travailler à l’extérieur, privation d’argent et de papiers </a:t>
            </a:r>
            <a:r>
              <a:rPr lang="fr-FR" sz="3200" dirty="0" smtClean="0"/>
              <a:t>d’identité, etc</a:t>
            </a:r>
            <a:r>
              <a:rPr lang="fr-FR" sz="3200" dirty="0" smtClean="0"/>
              <a:t>.</a:t>
            </a:r>
            <a:endParaRPr lang="fr-FR" sz="3200" dirty="0"/>
          </a:p>
        </p:txBody>
      </p:sp>
      <p:pic>
        <p:nvPicPr>
          <p:cNvPr id="4" name="Image 3" descr="ReFLeT.jfif"/>
          <p:cNvPicPr>
            <a:picLocks noChangeAspect="1"/>
          </p:cNvPicPr>
          <p:nvPr/>
        </p:nvPicPr>
        <p:blipFill>
          <a:blip r:embed="rId2" cstate="print"/>
          <a:stretch>
            <a:fillRect/>
          </a:stretch>
        </p:blipFill>
        <p:spPr bwMode="auto">
          <a:xfrm>
            <a:off x="11227633"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Introduction</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lstStyle/>
          <a:p>
            <a:pPr marL="0" indent="0">
              <a:buNone/>
              <a:defRPr/>
            </a:pPr>
            <a:r>
              <a:rPr lang="fr-FR" dirty="0" smtClean="0"/>
              <a:t>3 </a:t>
            </a:r>
            <a:r>
              <a:rPr lang="fr-FR" dirty="0" smtClean="0"/>
              <a:t>raisons </a:t>
            </a:r>
            <a:r>
              <a:rPr lang="fr-FR" dirty="0" smtClean="0"/>
              <a:t>rendent difficiles </a:t>
            </a:r>
            <a:r>
              <a:rPr lang="fr-FR" dirty="0" smtClean="0"/>
              <a:t>l’identification des VBG par les </a:t>
            </a:r>
            <a:r>
              <a:rPr lang="fr-FR" dirty="0" smtClean="0"/>
              <a:t>OSC :</a:t>
            </a:r>
            <a:endParaRPr lang="fr-FR" dirty="0" smtClean="0"/>
          </a:p>
          <a:p>
            <a:pPr marL="0" lvl="0" indent="0">
              <a:buNone/>
              <a:defRPr/>
            </a:pPr>
            <a:endParaRPr lang="fr-FR" dirty="0" smtClean="0"/>
          </a:p>
          <a:p>
            <a:pPr marL="0" indent="0">
              <a:buFontTx/>
              <a:buNone/>
              <a:defRPr/>
            </a:pPr>
            <a:endParaRPr dirty="0"/>
          </a:p>
        </p:txBody>
      </p:sp>
      <p:graphicFrame>
        <p:nvGraphicFramePr>
          <p:cNvPr id="4" name="Diagramme 3">
            <a:extLst>
              <a:ext uri="{FF2B5EF4-FFF2-40B4-BE49-F238E27FC236}">
                <a16:creationId xmlns:a16="http://schemas.microsoft.com/office/drawing/2014/main" xmlns="" id="{15FF2CFF-EE0E-1126-0E07-6B046594623D}"/>
              </a:ext>
            </a:extLst>
          </p:cNvPr>
          <p:cNvGraphicFramePr/>
          <p:nvPr>
            <p:extLst>
              <p:ext uri="{D42A27DB-BD31-4B8C-83A1-F6EECF244321}">
                <p14:modId xmlns:p14="http://schemas.microsoft.com/office/powerpoint/2010/main" xmlns="" val="3655439241"/>
              </p:ext>
            </p:extLst>
          </p:nvPr>
        </p:nvGraphicFramePr>
        <p:xfrm>
          <a:off x="2203554" y="2563319"/>
          <a:ext cx="7642485" cy="3710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 4" descr="ReFLeT.jfif"/>
          <p:cNvPicPr>
            <a:picLocks noChangeAspect="1"/>
          </p:cNvPicPr>
          <p:nvPr/>
        </p:nvPicPr>
        <p:blipFill>
          <a:blip r:embed="rId7" cstate="print"/>
          <a:stretch>
            <a:fillRect/>
          </a:stretch>
        </p:blipFill>
        <p:spPr>
          <a:xfrm>
            <a:off x="11032762" y="5683771"/>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pPr lvl="0"/>
            <a:r>
              <a:rPr lang="fr-FR" b="1" dirty="0" smtClean="0"/>
              <a:t>Les principales formes et manifestations de la violence à l’égard des femmes</a:t>
            </a:r>
            <a:endParaRPr lang="fr-FR" b="1" dirty="0"/>
          </a:p>
        </p:txBody>
      </p:sp>
      <p:sp>
        <p:nvSpPr>
          <p:cNvPr id="3" name="Espace réservé du contenu 2"/>
          <p:cNvSpPr>
            <a:spLocks noGrp="1"/>
          </p:cNvSpPr>
          <p:nvPr>
            <p:ph idx="1"/>
          </p:nvPr>
        </p:nvSpPr>
        <p:spPr bwMode="auto">
          <a:xfrm>
            <a:off x="838200" y="2050476"/>
            <a:ext cx="10515600" cy="4380303"/>
          </a:xfrm>
          <a:prstGeom prst="rect">
            <a:avLst/>
          </a:prstGeom>
          <a:noFill/>
        </p:spPr>
        <p:txBody>
          <a:bodyPr>
            <a:noAutofit/>
          </a:bodyPr>
          <a:lstStyle/>
          <a:p>
            <a:pPr marL="0" lvl="0" indent="0" algn="just">
              <a:buNone/>
            </a:pPr>
            <a:r>
              <a:rPr lang="fr-FR" dirty="0" smtClean="0"/>
              <a:t>Ces différentes formes de violence sont généralement classées de la manière suivante </a:t>
            </a:r>
            <a:r>
              <a:rPr lang="fr-FR" dirty="0" smtClean="0"/>
              <a:t>:</a:t>
            </a:r>
          </a:p>
          <a:p>
            <a:pPr lvl="0" algn="just"/>
            <a:r>
              <a:rPr lang="fr-FR" b="1" dirty="0" smtClean="0"/>
              <a:t>La violence physique : </a:t>
            </a:r>
            <a:r>
              <a:rPr lang="fr-FR" dirty="0" smtClean="0"/>
              <a:t>cette </a:t>
            </a:r>
            <a:r>
              <a:rPr lang="fr-FR" dirty="0" smtClean="0"/>
              <a:t>forme de violence est la plus visible (</a:t>
            </a:r>
            <a:r>
              <a:rPr lang="fr-FR" dirty="0" smtClean="0"/>
              <a:t>coups</a:t>
            </a:r>
            <a:r>
              <a:rPr lang="fr-FR" dirty="0" smtClean="0"/>
              <a:t>, blessures, fractures, etc</a:t>
            </a:r>
            <a:r>
              <a:rPr lang="fr-FR" dirty="0" smtClean="0"/>
              <a:t>.).</a:t>
            </a:r>
            <a:endParaRPr lang="fr-FR" dirty="0" smtClean="0"/>
          </a:p>
          <a:p>
            <a:pPr lvl="0" algn="just"/>
            <a:r>
              <a:rPr lang="fr-FR" b="1" dirty="0" smtClean="0"/>
              <a:t>La violence psychologique</a:t>
            </a:r>
            <a:r>
              <a:rPr lang="fr-FR" dirty="0" smtClean="0"/>
              <a:t>, sous une forme verbale ou non-verbale : dénigrement, humiliation, attaques verbales, scènes de jalousie, menaces, contrôle des activités, tentatives d’isolement des proches et des amis pouvant aller jusqu'à la </a:t>
            </a:r>
            <a:r>
              <a:rPr lang="fr-FR" dirty="0" smtClean="0"/>
              <a:t>séquestration, </a:t>
            </a:r>
            <a:r>
              <a:rPr lang="fr-FR" dirty="0" smtClean="0"/>
              <a:t>etc.</a:t>
            </a:r>
          </a:p>
          <a:p>
            <a:pPr lvl="0" algn="just"/>
            <a:r>
              <a:rPr lang="fr-FR" b="1" dirty="0" smtClean="0"/>
              <a:t>La violence sexuelle : </a:t>
            </a:r>
            <a:r>
              <a:rPr lang="fr-FR" dirty="0" smtClean="0"/>
              <a:t>relations sexuelles, complètes ou incomplètes, sans consentement et/ou sous la contrainte.</a:t>
            </a:r>
          </a:p>
          <a:p>
            <a:pPr marL="0" lvl="0" indent="0" algn="just">
              <a:buNone/>
            </a:pPr>
            <a:endParaRPr lang="fr-FR" dirty="0"/>
          </a:p>
        </p:txBody>
      </p:sp>
      <p:pic>
        <p:nvPicPr>
          <p:cNvPr id="4" name="Image 3" descr="ReFLeT.jfif"/>
          <p:cNvPicPr>
            <a:picLocks noChangeAspect="1"/>
          </p:cNvPicPr>
          <p:nvPr/>
        </p:nvPicPr>
        <p:blipFill>
          <a:blip r:embed="rId2" cstate="print"/>
          <a:stretch>
            <a:fillRect/>
          </a:stretch>
        </p:blipFill>
        <p:spPr bwMode="auto">
          <a:xfrm>
            <a:off x="11227633"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pPr lvl="0"/>
            <a:r>
              <a:rPr lang="fr-FR" b="1" dirty="0" smtClean="0"/>
              <a:t>Les principales formes et manifestations de la violence à l’égard des femmes</a:t>
            </a:r>
            <a:endParaRPr lang="fr-FR" b="1" dirty="0"/>
          </a:p>
        </p:txBody>
      </p:sp>
      <p:sp>
        <p:nvSpPr>
          <p:cNvPr id="3" name="Espace réservé du contenu 2"/>
          <p:cNvSpPr>
            <a:spLocks noGrp="1"/>
          </p:cNvSpPr>
          <p:nvPr>
            <p:ph idx="1"/>
          </p:nvPr>
        </p:nvSpPr>
        <p:spPr bwMode="auto">
          <a:xfrm>
            <a:off x="838200" y="2050476"/>
            <a:ext cx="10515600" cy="4380303"/>
          </a:xfrm>
          <a:prstGeom prst="rect">
            <a:avLst/>
          </a:prstGeom>
          <a:noFill/>
        </p:spPr>
        <p:txBody>
          <a:bodyPr>
            <a:noAutofit/>
          </a:bodyPr>
          <a:lstStyle/>
          <a:p>
            <a:pPr lvl="0" algn="just"/>
            <a:r>
              <a:rPr lang="fr-FR" sz="2600" b="1" dirty="0" smtClean="0"/>
              <a:t>La violence verbale :</a:t>
            </a:r>
            <a:r>
              <a:rPr lang="fr-FR" sz="2600" dirty="0" smtClean="0"/>
              <a:t> </a:t>
            </a:r>
            <a:r>
              <a:rPr lang="fr-FR" sz="2600" dirty="0" smtClean="0"/>
              <a:t>il </a:t>
            </a:r>
            <a:r>
              <a:rPr lang="fr-FR" sz="2600" dirty="0" smtClean="0"/>
              <a:t>s’agit sans exhaustivité des propos de natures malveillantes, agressives ou blessantes adressés à une personne (homme ou femme, fille ou garçon). La violence verbale se manifeste aussi bien par le contenu que la forme (ex : le ton, le haussement de la voix).  </a:t>
            </a:r>
          </a:p>
          <a:p>
            <a:pPr lvl="0" algn="just"/>
            <a:r>
              <a:rPr lang="fr-FR" sz="2600" b="1" dirty="0" smtClean="0"/>
              <a:t>La violence économique : </a:t>
            </a:r>
            <a:r>
              <a:rPr lang="fr-FR" sz="2600" dirty="0" smtClean="0"/>
              <a:t>privation de moyens ou de biens essentiels, interdiction de travailler, </a:t>
            </a:r>
            <a:r>
              <a:rPr lang="fr-FR" sz="2600" dirty="0" smtClean="0"/>
              <a:t>contrôle </a:t>
            </a:r>
            <a:r>
              <a:rPr lang="fr-FR" sz="2600" dirty="0" smtClean="0"/>
              <a:t>ou spoliation, parfois même lorsque la femme a une activité rémunérée.</a:t>
            </a:r>
          </a:p>
          <a:p>
            <a:pPr lvl="0" algn="just"/>
            <a:r>
              <a:rPr lang="fr-FR" sz="2600" b="1" dirty="0" smtClean="0"/>
              <a:t>Pratiques traditionnelles néfastes : </a:t>
            </a:r>
            <a:r>
              <a:rPr lang="fr-FR" sz="2600" dirty="0" smtClean="0"/>
              <a:t>ce </a:t>
            </a:r>
            <a:r>
              <a:rPr lang="fr-FR" sz="2600" dirty="0" smtClean="0"/>
              <a:t>sont des actes qui visent à soumettre des personnes (hommes/garçon ou femmes/filles) à des pratiques traditionnelles acceptées par une communauté mais portant une atteinte à l’intégrité physique ou psychologique de la </a:t>
            </a:r>
            <a:r>
              <a:rPr lang="fr-FR" sz="2600" dirty="0" smtClean="0"/>
              <a:t>personne.</a:t>
            </a:r>
            <a:endParaRPr lang="fr-FR" sz="2600" dirty="0" smtClean="0"/>
          </a:p>
          <a:p>
            <a:pPr marL="0" lvl="0" indent="0" algn="just">
              <a:buNone/>
            </a:pPr>
            <a:endParaRPr lang="fr-FR" sz="2600" dirty="0"/>
          </a:p>
        </p:txBody>
      </p:sp>
      <p:pic>
        <p:nvPicPr>
          <p:cNvPr id="4" name="Image 3" descr="ReFLeT.jfif"/>
          <p:cNvPicPr>
            <a:picLocks noChangeAspect="1"/>
          </p:cNvPicPr>
          <p:nvPr/>
        </p:nvPicPr>
        <p:blipFill>
          <a:blip r:embed="rId2" cstate="print"/>
          <a:stretch>
            <a:fillRect/>
          </a:stretch>
        </p:blipFill>
        <p:spPr bwMode="auto">
          <a:xfrm>
            <a:off x="11227633"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954009"/>
          </a:xfrm>
          <a:prstGeom prst="rect">
            <a:avLst/>
          </a:prstGeom>
          <a:solidFill>
            <a:schemeClr val="accent1">
              <a:lumMod val="60000"/>
              <a:lumOff val="40000"/>
            </a:schemeClr>
          </a:solidFill>
        </p:spPr>
        <p:txBody>
          <a:bodyPr/>
          <a:lstStyle/>
          <a:p>
            <a:pPr lvl="0"/>
            <a:r>
              <a:rPr lang="fr-FR" b="1" dirty="0" smtClean="0"/>
              <a:t>Cas pratique</a:t>
            </a:r>
            <a:endParaRPr lang="fr-FR" b="1" dirty="0"/>
          </a:p>
        </p:txBody>
      </p:sp>
      <p:graphicFrame>
        <p:nvGraphicFramePr>
          <p:cNvPr id="5" name="Diagramme 4">
            <a:extLst>
              <a:ext uri="{FF2B5EF4-FFF2-40B4-BE49-F238E27FC236}">
                <a16:creationId xmlns:a16="http://schemas.microsoft.com/office/drawing/2014/main" xmlns="" id="{5C53686C-EAFF-741B-B483-BC43F562AD8E}"/>
              </a:ext>
            </a:extLst>
          </p:cNvPr>
          <p:cNvGraphicFramePr/>
          <p:nvPr>
            <p:extLst>
              <p:ext uri="{D42A27DB-BD31-4B8C-83A1-F6EECF244321}">
                <p14:modId xmlns:p14="http://schemas.microsoft.com/office/powerpoint/2010/main" xmlns="" val="713943506"/>
              </p:ext>
            </p:extLst>
          </p:nvPr>
        </p:nvGraphicFramePr>
        <p:xfrm>
          <a:off x="899410" y="1573967"/>
          <a:ext cx="10448144" cy="49017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descr="ReFLeT.jfif"/>
          <p:cNvPicPr>
            <a:picLocks noChangeAspect="1"/>
          </p:cNvPicPr>
          <p:nvPr/>
        </p:nvPicPr>
        <p:blipFill>
          <a:blip r:embed="rId7" cstate="print"/>
          <a:stretch>
            <a:fillRect/>
          </a:stretch>
        </p:blipFill>
        <p:spPr bwMode="auto">
          <a:xfrm>
            <a:off x="11227633"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954009"/>
          </a:xfrm>
          <a:prstGeom prst="rect">
            <a:avLst/>
          </a:prstGeom>
          <a:solidFill>
            <a:schemeClr val="accent1">
              <a:lumMod val="60000"/>
              <a:lumOff val="40000"/>
            </a:schemeClr>
          </a:solidFill>
        </p:spPr>
        <p:txBody>
          <a:bodyPr/>
          <a:lstStyle/>
          <a:p>
            <a:pPr lvl="0"/>
            <a:r>
              <a:rPr lang="fr-FR" b="1" dirty="0" smtClean="0"/>
              <a:t>Cas pratique</a:t>
            </a:r>
            <a:endParaRPr lang="fr-FR" b="1" dirty="0"/>
          </a:p>
        </p:txBody>
      </p:sp>
      <p:graphicFrame>
        <p:nvGraphicFramePr>
          <p:cNvPr id="4" name="Diagramme 3">
            <a:extLst>
              <a:ext uri="{FF2B5EF4-FFF2-40B4-BE49-F238E27FC236}">
                <a16:creationId xmlns:a16="http://schemas.microsoft.com/office/drawing/2014/main" xmlns="" id="{0266822D-506F-EA86-2B37-1189D4766FFA}"/>
              </a:ext>
            </a:extLst>
          </p:cNvPr>
          <p:cNvGraphicFramePr/>
          <p:nvPr>
            <p:extLst>
              <p:ext uri="{D42A27DB-BD31-4B8C-83A1-F6EECF244321}">
                <p14:modId xmlns:p14="http://schemas.microsoft.com/office/powerpoint/2010/main" xmlns="" val="1531214781"/>
              </p:ext>
            </p:extLst>
          </p:nvPr>
        </p:nvGraphicFramePr>
        <p:xfrm>
          <a:off x="959370" y="1768839"/>
          <a:ext cx="10253273" cy="4042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descr="ReFLeT.jfif"/>
          <p:cNvPicPr>
            <a:picLocks noChangeAspect="1"/>
          </p:cNvPicPr>
          <p:nvPr/>
        </p:nvPicPr>
        <p:blipFill>
          <a:blip r:embed="rId7" cstate="print"/>
          <a:stretch>
            <a:fillRect/>
          </a:stretch>
        </p:blipFill>
        <p:spPr bwMode="auto">
          <a:xfrm>
            <a:off x="11227633"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pPr lvl="0"/>
            <a:r>
              <a:rPr lang="fr-FR" b="1" dirty="0" smtClean="0"/>
              <a:t>Les principales formes et </a:t>
            </a:r>
            <a:r>
              <a:rPr lang="fr-FR" b="1" dirty="0" smtClean="0"/>
              <a:t>types de violence </a:t>
            </a:r>
            <a:r>
              <a:rPr lang="fr-FR" b="1" dirty="0" smtClean="0"/>
              <a:t>à l’égard </a:t>
            </a:r>
            <a:r>
              <a:rPr lang="fr-FR" b="1" dirty="0" smtClean="0"/>
              <a:t>des MSG</a:t>
            </a:r>
            <a:endParaRPr lang="fr-FR" b="1" dirty="0"/>
          </a:p>
        </p:txBody>
      </p:sp>
      <p:sp>
        <p:nvSpPr>
          <p:cNvPr id="3" name="Espace réservé du contenu 2"/>
          <p:cNvSpPr>
            <a:spLocks noGrp="1"/>
          </p:cNvSpPr>
          <p:nvPr>
            <p:ph idx="1"/>
          </p:nvPr>
        </p:nvSpPr>
        <p:spPr bwMode="auto">
          <a:xfrm>
            <a:off x="838200" y="2050477"/>
            <a:ext cx="10515600" cy="4230402"/>
          </a:xfrm>
          <a:prstGeom prst="rect">
            <a:avLst/>
          </a:prstGeom>
          <a:noFill/>
        </p:spPr>
        <p:txBody>
          <a:bodyPr>
            <a:noAutofit/>
          </a:bodyPr>
          <a:lstStyle/>
          <a:p>
            <a:pPr marL="0" indent="0" algn="just">
              <a:buNone/>
              <a:defRPr/>
            </a:pPr>
            <a:r>
              <a:rPr lang="fr-FR" dirty="0" smtClean="0"/>
              <a:t>Les formes de VBG suivantes sont beaucoup plus spécifiques aux minorités sexuelles et de genre (MSG</a:t>
            </a:r>
            <a:r>
              <a:rPr lang="fr-FR" dirty="0" smtClean="0"/>
              <a:t>) :</a:t>
            </a:r>
          </a:p>
          <a:p>
            <a:pPr marL="874713" indent="-514350" algn="just">
              <a:buAutoNum type="arabicPeriod"/>
              <a:defRPr/>
            </a:pPr>
            <a:r>
              <a:rPr lang="fr-FR" b="1" dirty="0" smtClean="0"/>
              <a:t>Refus </a:t>
            </a:r>
            <a:r>
              <a:rPr lang="fr-FR" b="1" dirty="0" smtClean="0"/>
              <a:t>de service et soins de </a:t>
            </a:r>
            <a:r>
              <a:rPr lang="fr-FR" b="1" dirty="0" smtClean="0"/>
              <a:t>santé : </a:t>
            </a:r>
            <a:r>
              <a:rPr lang="fr-FR" dirty="0" smtClean="0"/>
              <a:t>cette </a:t>
            </a:r>
            <a:r>
              <a:rPr lang="fr-FR" dirty="0" smtClean="0"/>
              <a:t>forme de violence consiste à priver les MSG des services et des soins essentiels du fait de leur identité, expression de genre ou orientation sexuelle</a:t>
            </a:r>
            <a:r>
              <a:rPr lang="fr-FR" dirty="0" smtClean="0"/>
              <a:t>.</a:t>
            </a:r>
          </a:p>
          <a:p>
            <a:pPr marL="874713" indent="-514350" algn="just">
              <a:buFont typeface="Arial"/>
              <a:buAutoNum type="arabicPeriod"/>
              <a:defRPr/>
            </a:pPr>
            <a:r>
              <a:rPr lang="fr-FR" b="1" dirty="0" smtClean="0"/>
              <a:t>Discours </a:t>
            </a:r>
            <a:r>
              <a:rPr lang="fr-FR" b="1" dirty="0" smtClean="0"/>
              <a:t>haineux : </a:t>
            </a:r>
            <a:r>
              <a:rPr lang="fr-FR" dirty="0" smtClean="0"/>
              <a:t>c</a:t>
            </a:r>
            <a:r>
              <a:rPr lang="fr-FR" dirty="0" smtClean="0"/>
              <a:t>ette </a:t>
            </a:r>
            <a:r>
              <a:rPr lang="fr-FR" dirty="0" smtClean="0"/>
              <a:t>forme de violence consiste à promouvoir l’incitation à la haine d’une personne ou d’un groupe de </a:t>
            </a:r>
            <a:r>
              <a:rPr lang="fr-FR" dirty="0" smtClean="0"/>
              <a:t>personnes </a:t>
            </a:r>
            <a:r>
              <a:rPr lang="fr-FR" dirty="0" smtClean="0"/>
              <a:t>en fin de pousser la société à les exclure. Cette violence conduit généralement à des violences physiques, psychologique, </a:t>
            </a:r>
            <a:r>
              <a:rPr lang="fr-FR" dirty="0" smtClean="0"/>
              <a:t>sexuelle.</a:t>
            </a:r>
            <a:endParaRPr lang="fr-FR" dirty="0" smtClean="0"/>
          </a:p>
          <a:p>
            <a:pPr marL="874713" indent="-514350" algn="just">
              <a:buAutoNum type="arabicPeriod"/>
              <a:defRPr/>
            </a:pPr>
            <a:endParaRPr lang="fr-FR" dirty="0" smtClean="0"/>
          </a:p>
          <a:p>
            <a:pPr marL="360363" indent="0" algn="just">
              <a:buNone/>
              <a:defRPr/>
            </a:pPr>
            <a:endParaRPr lang="fr-FR" dirty="0"/>
          </a:p>
        </p:txBody>
      </p:sp>
      <p:pic>
        <p:nvPicPr>
          <p:cNvPr id="4" name="Image 3" descr="Logo_RITA.PNG"/>
          <p:cNvPicPr>
            <a:picLocks noChangeAspect="1"/>
          </p:cNvPicPr>
          <p:nvPr/>
        </p:nvPicPr>
        <p:blipFill>
          <a:blip r:embed="rId2" cstate="print"/>
          <a:stretch>
            <a:fillRect/>
          </a:stretch>
        </p:blipFill>
        <p:spPr bwMode="auto">
          <a:xfrm>
            <a:off x="10635718" y="6086006"/>
            <a:ext cx="1345931" cy="550040"/>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pPr lvl="0"/>
            <a:r>
              <a:rPr lang="fr-FR" b="1" dirty="0" smtClean="0"/>
              <a:t>Les principales formes et </a:t>
            </a:r>
            <a:r>
              <a:rPr lang="fr-FR" b="1" dirty="0" smtClean="0"/>
              <a:t>types de violence </a:t>
            </a:r>
            <a:r>
              <a:rPr lang="fr-FR" b="1" dirty="0" smtClean="0"/>
              <a:t>à l’égard </a:t>
            </a:r>
            <a:r>
              <a:rPr lang="fr-FR" b="1" dirty="0" smtClean="0"/>
              <a:t>des MSG</a:t>
            </a:r>
            <a:endParaRPr lang="fr-FR" b="1" dirty="0"/>
          </a:p>
        </p:txBody>
      </p:sp>
      <p:sp>
        <p:nvSpPr>
          <p:cNvPr id="3" name="Espace réservé du contenu 2"/>
          <p:cNvSpPr>
            <a:spLocks noGrp="1"/>
          </p:cNvSpPr>
          <p:nvPr>
            <p:ph idx="1"/>
          </p:nvPr>
        </p:nvSpPr>
        <p:spPr bwMode="auto">
          <a:xfrm>
            <a:off x="868181" y="2005507"/>
            <a:ext cx="10515600" cy="4230402"/>
          </a:xfrm>
          <a:prstGeom prst="rect">
            <a:avLst/>
          </a:prstGeom>
          <a:noFill/>
        </p:spPr>
        <p:txBody>
          <a:bodyPr>
            <a:noAutofit/>
          </a:bodyPr>
          <a:lstStyle/>
          <a:p>
            <a:pPr marL="719138" indent="-358775" algn="just">
              <a:buNone/>
              <a:defRPr/>
            </a:pPr>
            <a:r>
              <a:rPr lang="fr-FR" sz="2600" b="1" dirty="0" smtClean="0"/>
              <a:t>3. Arnaque-chantage-extorsion : </a:t>
            </a:r>
            <a:r>
              <a:rPr lang="fr-FR" sz="2600" dirty="0" smtClean="0"/>
              <a:t>c’est </a:t>
            </a:r>
            <a:r>
              <a:rPr lang="fr-FR" sz="2600" dirty="0" smtClean="0"/>
              <a:t>une forme de violence qui consiste à arnaquer, faire chanter ou extorquer de l’argent aux personnes MSG vis-à-vis de leur </a:t>
            </a:r>
            <a:r>
              <a:rPr lang="fr-FR" sz="2600" dirty="0" smtClean="0"/>
              <a:t>identité, expression </a:t>
            </a:r>
            <a:r>
              <a:rPr lang="fr-FR" sz="2600" dirty="0" smtClean="0"/>
              <a:t>de genre </a:t>
            </a:r>
            <a:r>
              <a:rPr lang="fr-FR" sz="2600" dirty="0" smtClean="0"/>
              <a:t>et/ou </a:t>
            </a:r>
            <a:r>
              <a:rPr lang="fr-FR" sz="2600" dirty="0" smtClean="0"/>
              <a:t>orientation </a:t>
            </a:r>
            <a:r>
              <a:rPr lang="fr-FR" sz="2600" dirty="0" smtClean="0"/>
              <a:t>sexuelle.</a:t>
            </a:r>
          </a:p>
          <a:p>
            <a:pPr marL="719138" indent="-358775" algn="just">
              <a:buNone/>
              <a:defRPr/>
            </a:pPr>
            <a:r>
              <a:rPr lang="fr-FR" sz="2600" b="1" dirty="0" smtClean="0"/>
              <a:t>4. Arrestations et détentions </a:t>
            </a:r>
            <a:r>
              <a:rPr lang="fr-FR" sz="2600" b="1" dirty="0" smtClean="0"/>
              <a:t>arbitraires : </a:t>
            </a:r>
            <a:r>
              <a:rPr lang="fr-FR" sz="2600" dirty="0" smtClean="0"/>
              <a:t>elle </a:t>
            </a:r>
            <a:r>
              <a:rPr lang="fr-FR" sz="2600" dirty="0" smtClean="0"/>
              <a:t>se matérialise par le fait d’arrêter et de détenir sans motif </a:t>
            </a:r>
            <a:r>
              <a:rPr lang="fr-FR" sz="2600" dirty="0" smtClean="0"/>
              <a:t>légal </a:t>
            </a:r>
            <a:r>
              <a:rPr lang="fr-FR" sz="2600" dirty="0" smtClean="0"/>
              <a:t>valable les personnes MSG en raison de leur </a:t>
            </a:r>
            <a:r>
              <a:rPr lang="fr-FR" sz="2600" dirty="0" smtClean="0"/>
              <a:t>identité, expression </a:t>
            </a:r>
            <a:r>
              <a:rPr lang="fr-FR" sz="2600" dirty="0" smtClean="0"/>
              <a:t>de genre réelle ou perçu </a:t>
            </a:r>
            <a:r>
              <a:rPr lang="fr-FR" sz="2600" dirty="0" smtClean="0"/>
              <a:t>et/ou </a:t>
            </a:r>
            <a:r>
              <a:rPr lang="fr-FR" sz="2600" dirty="0" smtClean="0"/>
              <a:t>orientation </a:t>
            </a:r>
            <a:r>
              <a:rPr lang="fr-FR" sz="2600" dirty="0" smtClean="0"/>
              <a:t>sexuelle.</a:t>
            </a:r>
          </a:p>
          <a:p>
            <a:pPr marL="719138" indent="-358775" algn="just">
              <a:buNone/>
              <a:defRPr/>
            </a:pPr>
            <a:r>
              <a:rPr lang="fr-FR" sz="2600" b="1" dirty="0" smtClean="0"/>
              <a:t>5. Rejet familial : </a:t>
            </a:r>
            <a:r>
              <a:rPr lang="fr-FR" sz="2600" dirty="0" smtClean="0"/>
              <a:t>ici, </a:t>
            </a:r>
            <a:r>
              <a:rPr lang="fr-FR" sz="2600" dirty="0" smtClean="0"/>
              <a:t>il est question pour les familles des personnes MSG de rejeter, renier ou d’exclure leurs enfants MSG de la famille en raison de leur </a:t>
            </a:r>
            <a:r>
              <a:rPr lang="fr-FR" sz="2600" dirty="0" smtClean="0"/>
              <a:t>identité, expression </a:t>
            </a:r>
            <a:r>
              <a:rPr lang="fr-FR" sz="2600" dirty="0" smtClean="0"/>
              <a:t>de genre réelle ou perçu </a:t>
            </a:r>
            <a:r>
              <a:rPr lang="fr-FR" sz="2600" dirty="0" smtClean="0"/>
              <a:t>et/ou </a:t>
            </a:r>
            <a:r>
              <a:rPr lang="fr-FR" sz="2600" dirty="0" smtClean="0"/>
              <a:t>de leur orientation sexuelle.</a:t>
            </a:r>
          </a:p>
          <a:p>
            <a:pPr marL="719138" indent="-358775" algn="just">
              <a:buNone/>
              <a:defRPr/>
            </a:pPr>
            <a:endParaRPr lang="fr-FR" sz="2600" dirty="0" smtClean="0"/>
          </a:p>
          <a:p>
            <a:pPr marL="719138" indent="-358775" algn="just">
              <a:buNone/>
              <a:defRPr/>
            </a:pPr>
            <a:endParaRPr lang="fr-FR" sz="2600" dirty="0" smtClean="0"/>
          </a:p>
          <a:p>
            <a:pPr marL="719138" indent="-358775" algn="just">
              <a:buNone/>
              <a:defRPr/>
            </a:pPr>
            <a:endParaRPr lang="fr-FR" sz="2600" dirty="0" smtClean="0"/>
          </a:p>
          <a:p>
            <a:pPr marL="719138" indent="-358775" algn="just">
              <a:buNone/>
              <a:defRPr/>
            </a:pPr>
            <a:endParaRPr lang="fr-FR" sz="2600" dirty="0" smtClean="0"/>
          </a:p>
          <a:p>
            <a:pPr marL="360363" indent="0" algn="just">
              <a:buNone/>
              <a:defRPr/>
            </a:pPr>
            <a:endParaRPr lang="fr-FR" sz="2600" dirty="0" smtClean="0"/>
          </a:p>
          <a:p>
            <a:pPr marL="360363" indent="0" algn="just">
              <a:buNone/>
              <a:defRPr/>
            </a:pPr>
            <a:endParaRPr lang="fr-FR" sz="2600" dirty="0"/>
          </a:p>
        </p:txBody>
      </p:sp>
      <p:pic>
        <p:nvPicPr>
          <p:cNvPr id="4" name="Image 3" descr="Logo_RITA.PNG"/>
          <p:cNvPicPr>
            <a:picLocks noChangeAspect="1"/>
          </p:cNvPicPr>
          <p:nvPr/>
        </p:nvPicPr>
        <p:blipFill>
          <a:blip r:embed="rId2" cstate="print"/>
          <a:stretch>
            <a:fillRect/>
          </a:stretch>
        </p:blipFill>
        <p:spPr bwMode="auto">
          <a:xfrm>
            <a:off x="10650708" y="6307960"/>
            <a:ext cx="1345931" cy="550040"/>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pPr lvl="0"/>
            <a:r>
              <a:rPr lang="fr-FR" b="1" dirty="0" smtClean="0"/>
              <a:t>Les principales formes et </a:t>
            </a:r>
            <a:r>
              <a:rPr lang="fr-FR" b="1" dirty="0" smtClean="0"/>
              <a:t>types de violence </a:t>
            </a:r>
            <a:r>
              <a:rPr lang="fr-FR" b="1" dirty="0" smtClean="0"/>
              <a:t>à l’égard </a:t>
            </a:r>
            <a:r>
              <a:rPr lang="fr-FR" b="1" dirty="0" smtClean="0"/>
              <a:t>des MSG</a:t>
            </a:r>
            <a:endParaRPr lang="fr-FR" b="1" dirty="0"/>
          </a:p>
        </p:txBody>
      </p:sp>
      <p:sp>
        <p:nvSpPr>
          <p:cNvPr id="3" name="Espace réservé du contenu 2"/>
          <p:cNvSpPr>
            <a:spLocks noGrp="1"/>
          </p:cNvSpPr>
          <p:nvPr>
            <p:ph idx="1"/>
          </p:nvPr>
        </p:nvSpPr>
        <p:spPr bwMode="auto">
          <a:xfrm>
            <a:off x="868181" y="2005507"/>
            <a:ext cx="10515600" cy="4230402"/>
          </a:xfrm>
          <a:prstGeom prst="rect">
            <a:avLst/>
          </a:prstGeom>
          <a:noFill/>
        </p:spPr>
        <p:txBody>
          <a:bodyPr>
            <a:noAutofit/>
          </a:bodyPr>
          <a:lstStyle/>
          <a:p>
            <a:pPr marL="719138" indent="-358775" algn="just">
              <a:buNone/>
              <a:defRPr/>
            </a:pPr>
            <a:r>
              <a:rPr lang="fr-FR" sz="2400" b="1" dirty="0" smtClean="0"/>
              <a:t>6. Expulsion du domicile par les bailleurs/bailleresses : </a:t>
            </a:r>
            <a:r>
              <a:rPr lang="fr-FR" sz="2400" dirty="0" smtClean="0"/>
              <a:t>les personnes MSG sont chassées de leur domicile par les bailleurs ou bailleresses en raison de leur identité ou expression de genre réelle ou perçue et/ou de leur orientation sexuelle.</a:t>
            </a:r>
          </a:p>
          <a:p>
            <a:pPr indent="131763" algn="just">
              <a:buNone/>
              <a:defRPr/>
            </a:pPr>
            <a:r>
              <a:rPr lang="fr-FR" sz="2400" b="1" dirty="0" smtClean="0"/>
              <a:t>7. Les autres formes de violences :</a:t>
            </a:r>
          </a:p>
          <a:p>
            <a:pPr lvl="2" algn="just">
              <a:defRPr/>
            </a:pPr>
            <a:r>
              <a:rPr lang="fr-FR" sz="2400" i="1" dirty="0" smtClean="0"/>
              <a:t>Thérapie de conversion : </a:t>
            </a:r>
            <a:r>
              <a:rPr lang="fr-FR" sz="2400" dirty="0" smtClean="0"/>
              <a:t>elle consiste pour des familles de forcer les personnes MSG à se conformer au genre dit « normal » ou à l’hétérosexualité. Cette violence peut prendre plusieurs forme.</a:t>
            </a:r>
          </a:p>
          <a:p>
            <a:pPr lvl="3" algn="just">
              <a:defRPr/>
            </a:pPr>
            <a:r>
              <a:rPr lang="fr-FR" sz="2400" dirty="0" smtClean="0"/>
              <a:t>Exemple : pratique du sport forcée dans le but de faire avoir des muscles à une femme </a:t>
            </a:r>
            <a:r>
              <a:rPr lang="fr-FR" sz="2400" dirty="0" err="1" smtClean="0"/>
              <a:t>Trans</a:t>
            </a:r>
            <a:r>
              <a:rPr lang="fr-FR" sz="2400" dirty="0" smtClean="0"/>
              <a:t>. Pratiquer des rites de maraboutage et/ou de faux pasteur sur les personnes MSG. Forcer un homme </a:t>
            </a:r>
            <a:r>
              <a:rPr lang="fr-FR" sz="2400" dirty="0" err="1" smtClean="0"/>
              <a:t>Trans</a:t>
            </a:r>
            <a:r>
              <a:rPr lang="fr-FR" sz="2400" dirty="0" smtClean="0"/>
              <a:t> ou une femme d’expression masculine à se vêtir de vêtement féminin.</a:t>
            </a:r>
          </a:p>
          <a:p>
            <a:pPr marL="1176338" lvl="1" indent="-358775" algn="just">
              <a:buFont typeface="Arial" pitchFamily="34" charset="0"/>
              <a:buChar char="•"/>
              <a:defRPr/>
            </a:pPr>
            <a:endParaRPr lang="fr-FR" dirty="0" smtClean="0"/>
          </a:p>
          <a:p>
            <a:pPr marL="719138" indent="-358775" algn="just">
              <a:buNone/>
              <a:defRPr/>
            </a:pPr>
            <a:endParaRPr lang="fr-FR" sz="2400" dirty="0" smtClean="0"/>
          </a:p>
          <a:p>
            <a:pPr marL="719138" indent="-358775" algn="just">
              <a:buNone/>
              <a:defRPr/>
            </a:pPr>
            <a:endParaRPr lang="fr-FR" sz="2400" dirty="0" smtClean="0"/>
          </a:p>
          <a:p>
            <a:pPr marL="719138" indent="-358775" algn="just">
              <a:buNone/>
              <a:defRPr/>
            </a:pPr>
            <a:endParaRPr lang="fr-FR" sz="2400" dirty="0" smtClean="0"/>
          </a:p>
          <a:p>
            <a:pPr marL="719138" indent="-358775" algn="just">
              <a:buNone/>
              <a:defRPr/>
            </a:pPr>
            <a:endParaRPr lang="fr-FR" sz="2400" dirty="0" smtClean="0"/>
          </a:p>
          <a:p>
            <a:pPr marL="360363" indent="0" algn="just">
              <a:buNone/>
              <a:defRPr/>
            </a:pPr>
            <a:endParaRPr lang="fr-FR" sz="2400" dirty="0" smtClean="0"/>
          </a:p>
          <a:p>
            <a:pPr marL="360363" indent="0" algn="just">
              <a:buNone/>
              <a:defRPr/>
            </a:pPr>
            <a:endParaRPr lang="fr-FR" sz="2400" dirty="0"/>
          </a:p>
        </p:txBody>
      </p:sp>
      <p:pic>
        <p:nvPicPr>
          <p:cNvPr id="4" name="Image 3" descr="Logo_RITA.PNG"/>
          <p:cNvPicPr>
            <a:picLocks noChangeAspect="1"/>
          </p:cNvPicPr>
          <p:nvPr/>
        </p:nvPicPr>
        <p:blipFill>
          <a:blip r:embed="rId2" cstate="print"/>
          <a:stretch>
            <a:fillRect/>
          </a:stretch>
        </p:blipFill>
        <p:spPr bwMode="auto">
          <a:xfrm>
            <a:off x="10635718" y="6307960"/>
            <a:ext cx="1345931" cy="550040"/>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pPr lvl="0"/>
            <a:r>
              <a:rPr lang="fr-FR" b="1" dirty="0" smtClean="0"/>
              <a:t>Les principales formes et </a:t>
            </a:r>
            <a:r>
              <a:rPr lang="fr-FR" b="1" dirty="0" smtClean="0"/>
              <a:t>types de violence </a:t>
            </a:r>
            <a:r>
              <a:rPr lang="fr-FR" b="1" dirty="0" smtClean="0"/>
              <a:t>à l’égard </a:t>
            </a:r>
            <a:r>
              <a:rPr lang="fr-FR" b="1" dirty="0" smtClean="0"/>
              <a:t>des MSG</a:t>
            </a:r>
            <a:endParaRPr lang="fr-FR" b="1" dirty="0"/>
          </a:p>
        </p:txBody>
      </p:sp>
      <p:sp>
        <p:nvSpPr>
          <p:cNvPr id="3" name="Espace réservé du contenu 2"/>
          <p:cNvSpPr>
            <a:spLocks noGrp="1"/>
          </p:cNvSpPr>
          <p:nvPr>
            <p:ph idx="1"/>
          </p:nvPr>
        </p:nvSpPr>
        <p:spPr bwMode="auto">
          <a:xfrm>
            <a:off x="868181" y="2140419"/>
            <a:ext cx="10515600" cy="3016198"/>
          </a:xfrm>
          <a:prstGeom prst="rect">
            <a:avLst/>
          </a:prstGeom>
          <a:noFill/>
        </p:spPr>
        <p:txBody>
          <a:bodyPr>
            <a:noAutofit/>
          </a:bodyPr>
          <a:lstStyle/>
          <a:p>
            <a:pPr lvl="1" algn="just">
              <a:defRPr/>
            </a:pPr>
            <a:r>
              <a:rPr lang="fr-FR" sz="2800" i="1" dirty="0" smtClean="0"/>
              <a:t>Déshéritement </a:t>
            </a:r>
            <a:r>
              <a:rPr lang="fr-FR" sz="2800" i="1" dirty="0" smtClean="0"/>
              <a:t>: </a:t>
            </a:r>
            <a:r>
              <a:rPr lang="fr-FR" sz="2800" dirty="0" smtClean="0"/>
              <a:t>il est question ici pour des parents </a:t>
            </a:r>
            <a:r>
              <a:rPr lang="fr-FR" sz="2800" dirty="0" smtClean="0"/>
              <a:t>de déshériter </a:t>
            </a:r>
            <a:r>
              <a:rPr lang="fr-FR" sz="2800" dirty="0" smtClean="0"/>
              <a:t>leur enfant en raison de leur identité ou expression de genre réelle ou perçue </a:t>
            </a:r>
            <a:r>
              <a:rPr lang="fr-FR" sz="2800" dirty="0" smtClean="0"/>
              <a:t>et/ou </a:t>
            </a:r>
            <a:r>
              <a:rPr lang="fr-FR" sz="2800" dirty="0" smtClean="0"/>
              <a:t>en raison de leur orientation sexuelle. </a:t>
            </a:r>
            <a:endParaRPr lang="fr-FR" sz="2800" dirty="0" smtClean="0"/>
          </a:p>
          <a:p>
            <a:pPr lvl="1" algn="just">
              <a:buNone/>
              <a:defRPr/>
            </a:pPr>
            <a:endParaRPr lang="fr-FR" sz="2800" dirty="0" smtClean="0"/>
          </a:p>
          <a:p>
            <a:pPr lvl="1" algn="just">
              <a:defRPr/>
            </a:pPr>
            <a:r>
              <a:rPr lang="fr-FR" sz="2800" i="1" dirty="0" smtClean="0"/>
              <a:t>Interdiction de voir son enfant : </a:t>
            </a:r>
            <a:r>
              <a:rPr lang="fr-FR" sz="2800" dirty="0" smtClean="0"/>
              <a:t>ici les familles ou partenaires </a:t>
            </a:r>
            <a:r>
              <a:rPr lang="fr-FR" sz="2800" dirty="0" err="1" smtClean="0"/>
              <a:t>sexuel-les</a:t>
            </a:r>
            <a:r>
              <a:rPr lang="fr-FR" sz="2800" dirty="0" smtClean="0"/>
              <a:t> privent les personnes MSG de la possibilité de voir leurs enfants. Car selon </a:t>
            </a:r>
            <a:r>
              <a:rPr lang="fr-FR" sz="2800" dirty="0" smtClean="0"/>
              <a:t>eux, </a:t>
            </a:r>
            <a:r>
              <a:rPr lang="fr-FR" sz="2800" dirty="0" smtClean="0"/>
              <a:t>le fait d’être MSG est contagieux</a:t>
            </a:r>
            <a:r>
              <a:rPr lang="fr-FR" sz="2800" dirty="0" smtClean="0"/>
              <a:t>.</a:t>
            </a:r>
            <a:endParaRPr lang="fr-FR" sz="2800" dirty="0" smtClean="0"/>
          </a:p>
          <a:p>
            <a:pPr marL="719138" indent="-358775" algn="just">
              <a:buNone/>
              <a:defRPr/>
            </a:pPr>
            <a:endParaRPr lang="fr-FR" dirty="0" smtClean="0"/>
          </a:p>
          <a:p>
            <a:pPr marL="1176338" lvl="1" indent="-358775" algn="just">
              <a:buFont typeface="Arial" pitchFamily="34" charset="0"/>
              <a:buChar char="•"/>
              <a:defRPr/>
            </a:pPr>
            <a:endParaRPr lang="fr-FR" sz="2800" dirty="0" smtClean="0"/>
          </a:p>
          <a:p>
            <a:pPr marL="719138" indent="-358775" algn="just">
              <a:buNone/>
              <a:defRPr/>
            </a:pPr>
            <a:endParaRPr lang="fr-FR" dirty="0" smtClean="0"/>
          </a:p>
          <a:p>
            <a:pPr marL="719138" indent="-358775" algn="just">
              <a:buNone/>
              <a:defRPr/>
            </a:pPr>
            <a:endParaRPr lang="fr-FR" dirty="0" smtClean="0"/>
          </a:p>
          <a:p>
            <a:pPr marL="719138" indent="-358775" algn="just">
              <a:buNone/>
              <a:defRPr/>
            </a:pPr>
            <a:endParaRPr lang="fr-FR" dirty="0" smtClean="0"/>
          </a:p>
          <a:p>
            <a:pPr marL="719138" indent="-358775" algn="just">
              <a:buNone/>
              <a:defRPr/>
            </a:pPr>
            <a:endParaRPr lang="fr-FR" dirty="0" smtClean="0"/>
          </a:p>
          <a:p>
            <a:pPr marL="360363" indent="0" algn="just">
              <a:buNone/>
              <a:defRPr/>
            </a:pPr>
            <a:endParaRPr lang="fr-FR" dirty="0" smtClean="0"/>
          </a:p>
          <a:p>
            <a:pPr marL="360363" indent="0" algn="just">
              <a:buNone/>
              <a:defRPr/>
            </a:pPr>
            <a:endParaRPr lang="fr-FR" dirty="0"/>
          </a:p>
        </p:txBody>
      </p:sp>
      <p:pic>
        <p:nvPicPr>
          <p:cNvPr id="4" name="Image 3" descr="Logo_RITA.PNG"/>
          <p:cNvPicPr>
            <a:picLocks noChangeAspect="1"/>
          </p:cNvPicPr>
          <p:nvPr/>
        </p:nvPicPr>
        <p:blipFill>
          <a:blip r:embed="rId2" cstate="print"/>
          <a:stretch>
            <a:fillRect/>
          </a:stretch>
        </p:blipFill>
        <p:spPr bwMode="auto">
          <a:xfrm>
            <a:off x="10635718" y="6086006"/>
            <a:ext cx="1345931" cy="550040"/>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r>
              <a:rPr lang="fr-FR" b="1" dirty="0" smtClean="0"/>
              <a:t>Le cadre normatif de la politique de lutte contre les VBG</a:t>
            </a:r>
            <a:endParaRPr lang="fr-FR" b="1" dirty="0"/>
          </a:p>
        </p:txBody>
      </p:sp>
      <p:sp>
        <p:nvSpPr>
          <p:cNvPr id="3" name="Espace réservé du contenu 2"/>
          <p:cNvSpPr>
            <a:spLocks noGrp="1"/>
          </p:cNvSpPr>
          <p:nvPr>
            <p:ph idx="1"/>
          </p:nvPr>
        </p:nvSpPr>
        <p:spPr bwMode="auto">
          <a:xfrm>
            <a:off x="868181" y="2140419"/>
            <a:ext cx="10515600" cy="4395292"/>
          </a:xfrm>
          <a:prstGeom prst="rect">
            <a:avLst/>
          </a:prstGeom>
          <a:noFill/>
        </p:spPr>
        <p:txBody>
          <a:bodyPr>
            <a:noAutofit/>
          </a:bodyPr>
          <a:lstStyle/>
          <a:p>
            <a:pPr marL="0" indent="0" algn="just">
              <a:buNone/>
              <a:defRPr/>
            </a:pPr>
            <a:r>
              <a:rPr lang="fr-FR" sz="2450" dirty="0" smtClean="0">
                <a:ea typeface="Arial Unicode MS" panose="020B0604020202020204" pitchFamily="34" charset="-128"/>
                <a:cs typeface="Arial Unicode MS" panose="020B0604020202020204" pitchFamily="34" charset="-128"/>
              </a:rPr>
              <a:t>Le </a:t>
            </a:r>
            <a:r>
              <a:rPr lang="fr-FR" sz="2450" dirty="0" smtClean="0">
                <a:ea typeface="Arial Unicode MS" panose="020B0604020202020204" pitchFamily="34" charset="-128"/>
                <a:cs typeface="Arial Unicode MS" panose="020B0604020202020204" pitchFamily="34" charset="-128"/>
              </a:rPr>
              <a:t>cadre normatif de la politique de lutte contre les VBG est constitué par les conventions et les accords internationaux ratifiés par nos </a:t>
            </a:r>
            <a:r>
              <a:rPr lang="fr-FR" sz="2450" dirty="0" smtClean="0">
                <a:ea typeface="Arial Unicode MS" panose="020B0604020202020204" pitchFamily="34" charset="-128"/>
                <a:cs typeface="Arial Unicode MS" panose="020B0604020202020204" pitchFamily="34" charset="-128"/>
              </a:rPr>
              <a:t>différents pays, complétés </a:t>
            </a:r>
            <a:r>
              <a:rPr lang="fr-FR" sz="2450" dirty="0" smtClean="0">
                <a:ea typeface="Arial Unicode MS" panose="020B0604020202020204" pitchFamily="34" charset="-128"/>
                <a:cs typeface="Arial Unicode MS" panose="020B0604020202020204" pitchFamily="34" charset="-128"/>
              </a:rPr>
              <a:t>par les textes nationaux que sont la constitution, les lois et </a:t>
            </a:r>
            <a:r>
              <a:rPr lang="fr-FR" sz="2450" dirty="0" smtClean="0">
                <a:ea typeface="Arial Unicode MS" panose="020B0604020202020204" pitchFamily="34" charset="-128"/>
                <a:cs typeface="Arial Unicode MS" panose="020B0604020202020204" pitchFamily="34" charset="-128"/>
              </a:rPr>
              <a:t>les règlements.</a:t>
            </a:r>
          </a:p>
          <a:p>
            <a:pPr marL="0" indent="0" algn="just">
              <a:buNone/>
              <a:defRPr/>
            </a:pPr>
            <a:r>
              <a:rPr lang="fr-FR" sz="2450" dirty="0" smtClean="0">
                <a:ea typeface="Arial Unicode MS" panose="020B0604020202020204" pitchFamily="34" charset="-128"/>
                <a:cs typeface="Arial Unicode MS" panose="020B0604020202020204" pitchFamily="34" charset="-128"/>
              </a:rPr>
              <a:t/>
            </a:r>
            <a:br>
              <a:rPr lang="fr-FR" sz="2450" dirty="0" smtClean="0">
                <a:ea typeface="Arial Unicode MS" panose="020B0604020202020204" pitchFamily="34" charset="-128"/>
                <a:cs typeface="Arial Unicode MS" panose="020B0604020202020204" pitchFamily="34" charset="-128"/>
              </a:rPr>
            </a:br>
            <a:r>
              <a:rPr lang="fr-FR" sz="2450" dirty="0" smtClean="0">
                <a:ea typeface="Arial Unicode MS" panose="020B0604020202020204" pitchFamily="34" charset="-128"/>
                <a:cs typeface="Arial Unicode MS" panose="020B0604020202020204" pitchFamily="34" charset="-128"/>
              </a:rPr>
              <a:t>Dans le cadre de la présente formation sur les violences basées sur le </a:t>
            </a:r>
            <a:r>
              <a:rPr lang="fr-FR" sz="2450" dirty="0" smtClean="0">
                <a:ea typeface="Arial Unicode MS" panose="020B0604020202020204" pitchFamily="34" charset="-128"/>
                <a:cs typeface="Arial Unicode MS" panose="020B0604020202020204" pitchFamily="34" charset="-128"/>
              </a:rPr>
              <a:t>genre, </a:t>
            </a:r>
            <a:r>
              <a:rPr lang="fr-FR" sz="2450" dirty="0" smtClean="0">
                <a:ea typeface="Arial Unicode MS" panose="020B0604020202020204" pitchFamily="34" charset="-128"/>
                <a:cs typeface="Arial Unicode MS" panose="020B0604020202020204" pitchFamily="34" charset="-128"/>
              </a:rPr>
              <a:t>nous n’allons aborder que le cadre juridique international ou universel et sous </a:t>
            </a:r>
            <a:r>
              <a:rPr lang="fr-FR" sz="2450" dirty="0" smtClean="0">
                <a:ea typeface="Arial Unicode MS" panose="020B0604020202020204" pitchFamily="34" charset="-128"/>
                <a:cs typeface="Arial Unicode MS" panose="020B0604020202020204" pitchFamily="34" charset="-128"/>
              </a:rPr>
              <a:t>régional, </a:t>
            </a:r>
            <a:r>
              <a:rPr lang="fr-FR" sz="2450" dirty="0" smtClean="0">
                <a:ea typeface="Arial Unicode MS" panose="020B0604020202020204" pitchFamily="34" charset="-128"/>
                <a:cs typeface="Arial Unicode MS" panose="020B0604020202020204" pitchFamily="34" charset="-128"/>
              </a:rPr>
              <a:t>en laissant </a:t>
            </a:r>
            <a:r>
              <a:rPr lang="fr-FR" sz="2450" dirty="0" smtClean="0">
                <a:ea typeface="Arial Unicode MS" panose="020B0604020202020204" pitchFamily="34" charset="-128"/>
                <a:cs typeface="Arial Unicode MS" panose="020B0604020202020204" pitchFamily="34" charset="-128"/>
              </a:rPr>
              <a:t>le soin </a:t>
            </a:r>
            <a:r>
              <a:rPr lang="fr-FR" sz="2450" dirty="0" smtClean="0">
                <a:ea typeface="Arial Unicode MS" panose="020B0604020202020204" pitchFamily="34" charset="-128"/>
                <a:cs typeface="Arial Unicode MS" panose="020B0604020202020204" pitchFamily="34" charset="-128"/>
              </a:rPr>
              <a:t>à chacun de faire l’examen de la législation en vigueur dans </a:t>
            </a:r>
            <a:r>
              <a:rPr lang="fr-FR" sz="2450" dirty="0" smtClean="0">
                <a:ea typeface="Arial Unicode MS" panose="020B0604020202020204" pitchFamily="34" charset="-128"/>
                <a:cs typeface="Arial Unicode MS" panose="020B0604020202020204" pitchFamily="34" charset="-128"/>
              </a:rPr>
              <a:t>son </a:t>
            </a:r>
            <a:r>
              <a:rPr lang="fr-FR" sz="2450" dirty="0" smtClean="0">
                <a:ea typeface="Arial Unicode MS" panose="020B0604020202020204" pitchFamily="34" charset="-128"/>
                <a:cs typeface="Arial Unicode MS" panose="020B0604020202020204" pitchFamily="34" charset="-128"/>
              </a:rPr>
              <a:t>pays. Nous ne manquerons pas de faire un point sur la situation de la RDC en ce qui concerne la lutte contre les violences basées sur le </a:t>
            </a:r>
            <a:r>
              <a:rPr lang="fr-FR" sz="2450" dirty="0" smtClean="0">
                <a:ea typeface="Arial Unicode MS" panose="020B0604020202020204" pitchFamily="34" charset="-128"/>
                <a:cs typeface="Arial Unicode MS" panose="020B0604020202020204" pitchFamily="34" charset="-128"/>
              </a:rPr>
              <a:t>genre, </a:t>
            </a:r>
            <a:r>
              <a:rPr lang="fr-FR" sz="2450" dirty="0" smtClean="0">
                <a:ea typeface="Arial Unicode MS" panose="020B0604020202020204" pitchFamily="34" charset="-128"/>
                <a:cs typeface="Arial Unicode MS" panose="020B0604020202020204" pitchFamily="34" charset="-128"/>
              </a:rPr>
              <a:t>étant donné que le pays a déjà des nombreuses avancées </a:t>
            </a:r>
            <a:r>
              <a:rPr lang="fr-FR" sz="2450" dirty="0" smtClean="0">
                <a:ea typeface="Arial Unicode MS" panose="020B0604020202020204" pitchFamily="34" charset="-128"/>
                <a:cs typeface="Arial Unicode MS" panose="020B0604020202020204" pitchFamily="34" charset="-128"/>
              </a:rPr>
              <a:t>en matière de </a:t>
            </a:r>
            <a:r>
              <a:rPr lang="fr-FR" sz="2450" dirty="0" smtClean="0">
                <a:ea typeface="Arial Unicode MS" panose="020B0604020202020204" pitchFamily="34" charset="-128"/>
                <a:cs typeface="Arial Unicode MS" panose="020B0604020202020204" pitchFamily="34" charset="-128"/>
              </a:rPr>
              <a:t>législation.</a:t>
            </a:r>
            <a:endParaRPr lang="fr-FR" sz="2450" dirty="0" smtClean="0"/>
          </a:p>
          <a:p>
            <a:pPr marL="1176338" lvl="1" indent="-358775" algn="just">
              <a:buFont typeface="Arial" pitchFamily="34" charset="0"/>
              <a:buChar char="•"/>
              <a:defRPr/>
            </a:pPr>
            <a:endParaRPr lang="fr-FR" sz="2450" dirty="0" smtClean="0"/>
          </a:p>
          <a:p>
            <a:pPr marL="719138" indent="-358775" algn="just">
              <a:buNone/>
              <a:defRPr/>
            </a:pPr>
            <a:endParaRPr lang="fr-FR" sz="2450" dirty="0" smtClean="0"/>
          </a:p>
          <a:p>
            <a:pPr marL="719138" indent="-358775" algn="just">
              <a:buNone/>
              <a:defRPr/>
            </a:pPr>
            <a:endParaRPr lang="fr-FR" sz="2450" dirty="0" smtClean="0"/>
          </a:p>
          <a:p>
            <a:pPr marL="719138" indent="-358775" algn="just">
              <a:buNone/>
              <a:defRPr/>
            </a:pPr>
            <a:endParaRPr lang="fr-FR" sz="2450" dirty="0" smtClean="0"/>
          </a:p>
          <a:p>
            <a:pPr marL="719138" indent="-358775" algn="just">
              <a:buNone/>
              <a:defRPr/>
            </a:pPr>
            <a:endParaRPr lang="fr-FR" sz="2450" dirty="0" smtClean="0"/>
          </a:p>
          <a:p>
            <a:pPr marL="360363" indent="0" algn="just">
              <a:buNone/>
              <a:defRPr/>
            </a:pPr>
            <a:endParaRPr lang="fr-FR" sz="2450" dirty="0" smtClean="0"/>
          </a:p>
          <a:p>
            <a:pPr marL="360363" indent="0" algn="just">
              <a:buNone/>
              <a:defRPr/>
            </a:pPr>
            <a:endParaRPr lang="fr-FR" sz="2450" dirty="0"/>
          </a:p>
        </p:txBody>
      </p:sp>
      <p:pic>
        <p:nvPicPr>
          <p:cNvPr id="4" name="Image 3" descr="Logo_AJPD.PNG"/>
          <p:cNvPicPr>
            <a:picLocks noChangeAspect="1"/>
          </p:cNvPicPr>
          <p:nvPr/>
        </p:nvPicPr>
        <p:blipFill>
          <a:blip r:embed="rId2" cstate="print"/>
          <a:stretch>
            <a:fillRect/>
          </a:stretch>
        </p:blipFill>
        <p:spPr bwMode="auto">
          <a:xfrm>
            <a:off x="10745541" y="605943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lstStyle/>
          <a:p>
            <a:r>
              <a:rPr lang="fr-FR" b="1" dirty="0" smtClean="0"/>
              <a:t>Le cadre normatif de la politique de lutte contre les VBG</a:t>
            </a:r>
            <a:endParaRPr lang="fr-FR" b="1" dirty="0"/>
          </a:p>
        </p:txBody>
      </p:sp>
      <p:sp>
        <p:nvSpPr>
          <p:cNvPr id="3" name="Espace réservé du contenu 2"/>
          <p:cNvSpPr>
            <a:spLocks noGrp="1"/>
          </p:cNvSpPr>
          <p:nvPr>
            <p:ph idx="1"/>
          </p:nvPr>
        </p:nvSpPr>
        <p:spPr bwMode="auto">
          <a:xfrm>
            <a:off x="868181" y="2140419"/>
            <a:ext cx="10515600" cy="4200420"/>
          </a:xfrm>
          <a:prstGeom prst="rect">
            <a:avLst/>
          </a:prstGeom>
          <a:noFill/>
        </p:spPr>
        <p:txBody>
          <a:bodyPr>
            <a:noAutofit/>
          </a:bodyPr>
          <a:lstStyle/>
          <a:p>
            <a:pPr marL="0" indent="0" algn="just">
              <a:buNone/>
              <a:defRPr/>
            </a:pPr>
            <a:r>
              <a:rPr lang="fr-FR" sz="2400" dirty="0" smtClean="0">
                <a:ea typeface="Arial Unicode MS" panose="020B0604020202020204" pitchFamily="34" charset="-128"/>
                <a:cs typeface="Arial Unicode MS" panose="020B0604020202020204" pitchFamily="34" charset="-128"/>
              </a:rPr>
              <a:t>Avant d’aborder le point relatif aux instruments juridiques, faisons tout d’abord </a:t>
            </a:r>
            <a:r>
              <a:rPr lang="fr-FR" sz="2400" dirty="0" smtClean="0">
                <a:ea typeface="Arial Unicode MS" panose="020B0604020202020204" pitchFamily="34" charset="-128"/>
                <a:cs typeface="Arial Unicode MS" panose="020B0604020202020204" pitchFamily="34" charset="-128"/>
              </a:rPr>
              <a:t>remarquer </a:t>
            </a:r>
            <a:r>
              <a:rPr lang="fr-FR" sz="2400" dirty="0" smtClean="0">
                <a:ea typeface="Arial Unicode MS" panose="020B0604020202020204" pitchFamily="34" charset="-128"/>
                <a:cs typeface="Arial Unicode MS" panose="020B0604020202020204" pitchFamily="34" charset="-128"/>
              </a:rPr>
              <a:t>que nombreux pays africains ont un double système juridique. </a:t>
            </a:r>
            <a:endParaRPr lang="fr-FR" sz="2400" dirty="0" smtClean="0">
              <a:ea typeface="Arial Unicode MS" panose="020B0604020202020204" pitchFamily="34" charset="-128"/>
              <a:cs typeface="Arial Unicode MS" panose="020B0604020202020204" pitchFamily="34" charset="-128"/>
            </a:endParaRPr>
          </a:p>
          <a:p>
            <a:pPr marL="0" indent="0" algn="just">
              <a:buNone/>
              <a:defRPr/>
            </a:pPr>
            <a:r>
              <a:rPr lang="fr-FR" sz="2400" b="1" dirty="0" smtClean="0">
                <a:ea typeface="Arial Unicode MS" panose="020B0604020202020204" pitchFamily="34" charset="-128"/>
                <a:cs typeface="Arial Unicode MS" panose="020B0604020202020204" pitchFamily="34" charset="-128"/>
              </a:rPr>
              <a:t>Un </a:t>
            </a:r>
            <a:r>
              <a:rPr lang="fr-FR" sz="2400" b="1" dirty="0" smtClean="0">
                <a:ea typeface="Arial Unicode MS" panose="020B0604020202020204" pitchFamily="34" charset="-128"/>
                <a:cs typeface="Arial Unicode MS" panose="020B0604020202020204" pitchFamily="34" charset="-128"/>
              </a:rPr>
              <a:t>cadre </a:t>
            </a:r>
            <a:r>
              <a:rPr lang="fr-FR" sz="2400" b="1" dirty="0" smtClean="0">
                <a:ea typeface="Arial Unicode MS" panose="020B0604020202020204" pitchFamily="34" charset="-128"/>
                <a:cs typeface="Arial Unicode MS" panose="020B0604020202020204" pitchFamily="34" charset="-128"/>
              </a:rPr>
              <a:t>coutumier </a:t>
            </a:r>
            <a:r>
              <a:rPr lang="fr-FR" sz="2400" dirty="0" smtClean="0">
                <a:ea typeface="Arial Unicode MS" panose="020B0604020202020204" pitchFamily="34" charset="-128"/>
                <a:cs typeface="Arial Unicode MS" panose="020B0604020202020204" pitchFamily="34" charset="-128"/>
              </a:rPr>
              <a:t>coexiste souvent avec </a:t>
            </a:r>
            <a:r>
              <a:rPr lang="fr-FR" sz="2400" b="1" dirty="0" smtClean="0">
                <a:ea typeface="Arial Unicode MS" panose="020B0604020202020204" pitchFamily="34" charset="-128"/>
                <a:cs typeface="Arial Unicode MS" panose="020B0604020202020204" pitchFamily="34" charset="-128"/>
              </a:rPr>
              <a:t>des cadres judiciaires modernes</a:t>
            </a:r>
            <a:r>
              <a:rPr lang="fr-FR" sz="2400" dirty="0" smtClean="0">
                <a:ea typeface="Arial Unicode MS" panose="020B0604020202020204" pitchFamily="34" charset="-128"/>
                <a:cs typeface="Arial Unicode MS" panose="020B0604020202020204" pitchFamily="34" charset="-128"/>
              </a:rPr>
              <a:t>, en particulier au niveau communautaire, ce qui rend plus difficile le changement de comportement par les réformes juridiques. </a:t>
            </a:r>
            <a:endParaRPr lang="fr-FR" sz="2400" dirty="0" smtClean="0">
              <a:ea typeface="Arial Unicode MS" panose="020B0604020202020204" pitchFamily="34" charset="-128"/>
              <a:cs typeface="Arial Unicode MS" panose="020B0604020202020204" pitchFamily="34" charset="-128"/>
            </a:endParaRPr>
          </a:p>
          <a:p>
            <a:pPr marL="0" indent="0" algn="just">
              <a:buNone/>
              <a:defRPr/>
            </a:pPr>
            <a:r>
              <a:rPr lang="fr-FR" sz="2400" dirty="0" smtClean="0">
                <a:ea typeface="Arial Unicode MS" panose="020B0604020202020204" pitchFamily="34" charset="-128"/>
                <a:cs typeface="Arial Unicode MS" panose="020B0604020202020204" pitchFamily="34" charset="-128"/>
              </a:rPr>
              <a:t>Un </a:t>
            </a:r>
            <a:r>
              <a:rPr lang="fr-FR" sz="2400" dirty="0" smtClean="0">
                <a:ea typeface="Arial Unicode MS" panose="020B0604020202020204" pitchFamily="34" charset="-128"/>
                <a:cs typeface="Arial Unicode MS" panose="020B0604020202020204" pitchFamily="34" charset="-128"/>
              </a:rPr>
              <a:t>grand nombre d’instruments juridiques internationaux et régionaux </a:t>
            </a:r>
            <a:r>
              <a:rPr lang="fr-FR" sz="2400" dirty="0" smtClean="0">
                <a:ea typeface="Arial Unicode MS" panose="020B0604020202020204" pitchFamily="34" charset="-128"/>
                <a:cs typeface="Arial Unicode MS" panose="020B0604020202020204" pitchFamily="34" charset="-128"/>
              </a:rPr>
              <a:t>adoptés </a:t>
            </a:r>
            <a:r>
              <a:rPr lang="fr-FR" sz="2400" dirty="0" smtClean="0">
                <a:ea typeface="Arial Unicode MS" panose="020B0604020202020204" pitchFamily="34" charset="-128"/>
                <a:cs typeface="Arial Unicode MS" panose="020B0604020202020204" pitchFamily="34" charset="-128"/>
              </a:rPr>
              <a:t>par les Etats traitent néanmoins des questions d’égalité entre les sexes et encadrent la lutte contre les VBG. L’ensemble de nos  pays sont parties prenantes des mécanismes universels, régionaux et sous régionaux  de protection des droits de l’Homme qu’ils essayent de mettre en œuvre en les adaptant à leurs législations nationales spécifiques.</a:t>
            </a:r>
            <a:endParaRPr lang="fr-FR" dirty="0" smtClean="0"/>
          </a:p>
          <a:p>
            <a:pPr marL="719138" indent="-358775" algn="just">
              <a:buNone/>
              <a:defRPr/>
            </a:pPr>
            <a:endParaRPr lang="fr-FR" sz="2400" dirty="0" smtClean="0"/>
          </a:p>
          <a:p>
            <a:pPr marL="719138" indent="-358775" algn="just">
              <a:buNone/>
              <a:defRPr/>
            </a:pPr>
            <a:endParaRPr lang="fr-FR" sz="2400" dirty="0" smtClean="0"/>
          </a:p>
          <a:p>
            <a:pPr marL="719138" indent="-358775" algn="just">
              <a:buNone/>
              <a:defRPr/>
            </a:pPr>
            <a:endParaRPr lang="fr-FR" sz="2400" dirty="0" smtClean="0"/>
          </a:p>
          <a:p>
            <a:pPr marL="719138" indent="-358775" algn="just">
              <a:buNone/>
              <a:defRPr/>
            </a:pPr>
            <a:endParaRPr lang="fr-FR" sz="2400" dirty="0" smtClean="0"/>
          </a:p>
          <a:p>
            <a:pPr marL="360363" indent="0" algn="just">
              <a:buNone/>
              <a:defRPr/>
            </a:pPr>
            <a:endParaRPr lang="fr-FR" sz="2400" dirty="0" smtClean="0"/>
          </a:p>
          <a:p>
            <a:pPr marL="360363" indent="0" algn="just">
              <a:buNone/>
              <a:defRPr/>
            </a:pPr>
            <a:endParaRPr lang="fr-FR" sz="2400" dirty="0"/>
          </a:p>
        </p:txBody>
      </p:sp>
      <p:pic>
        <p:nvPicPr>
          <p:cNvPr id="4" name="Image 3" descr="Logo_AJPD.PNG"/>
          <p:cNvPicPr>
            <a:picLocks noChangeAspect="1"/>
          </p:cNvPicPr>
          <p:nvPr/>
        </p:nvPicPr>
        <p:blipFill>
          <a:blip r:embed="rId2" cstate="print"/>
          <a:stretch>
            <a:fillRect/>
          </a:stretch>
        </p:blipFill>
        <p:spPr bwMode="auto">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Introduction</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lstStyle/>
          <a:p>
            <a:pPr marL="0" indent="0">
              <a:buNone/>
              <a:defRPr/>
            </a:pPr>
            <a:r>
              <a:rPr lang="fr-FR" dirty="0" smtClean="0"/>
              <a:t>Quelques données en matière de VBG : </a:t>
            </a:r>
            <a:endParaRPr lang="fr-FR" dirty="0" smtClean="0"/>
          </a:p>
          <a:p>
            <a:pPr marL="0" lvl="0" indent="0">
              <a:buNone/>
              <a:defRPr/>
            </a:pPr>
            <a:endParaRPr lang="fr-FR" dirty="0" smtClean="0"/>
          </a:p>
          <a:p>
            <a:pPr marL="0" indent="0">
              <a:buFontTx/>
              <a:buNone/>
              <a:defRPr/>
            </a:pPr>
            <a:endParaRPr dirty="0"/>
          </a:p>
        </p:txBody>
      </p:sp>
      <p:graphicFrame>
        <p:nvGraphicFramePr>
          <p:cNvPr id="5" name="Diagramme 4">
            <a:extLst>
              <a:ext uri="{FF2B5EF4-FFF2-40B4-BE49-F238E27FC236}">
                <a16:creationId xmlns:a16="http://schemas.microsoft.com/office/drawing/2014/main" xmlns="" id="{A672277B-D09A-BBCC-A722-C9617EE8E496}"/>
              </a:ext>
            </a:extLst>
          </p:cNvPr>
          <p:cNvGraphicFramePr/>
          <p:nvPr>
            <p:extLst>
              <p:ext uri="{D42A27DB-BD31-4B8C-83A1-F6EECF244321}">
                <p14:modId xmlns:p14="http://schemas.microsoft.com/office/powerpoint/2010/main" xmlns="" val="2827434579"/>
              </p:ext>
            </p:extLst>
          </p:nvPr>
        </p:nvGraphicFramePr>
        <p:xfrm>
          <a:off x="1319133" y="2578308"/>
          <a:ext cx="9713627" cy="39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descr="ReFLeT.jfif"/>
          <p:cNvPicPr>
            <a:picLocks noChangeAspect="1"/>
          </p:cNvPicPr>
          <p:nvPr/>
        </p:nvPicPr>
        <p:blipFill>
          <a:blip r:embed="rId7" cstate="print"/>
          <a:stretch>
            <a:fillRect/>
          </a:stretch>
        </p:blipFill>
        <p:spPr bwMode="auto">
          <a:xfrm>
            <a:off x="11032762" y="5683771"/>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internationaux applicables 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2140419"/>
            <a:ext cx="10515600" cy="4200420"/>
          </a:xfrm>
          <a:prstGeom prst="rect">
            <a:avLst/>
          </a:prstGeom>
          <a:noFill/>
        </p:spPr>
        <p:txBody>
          <a:bodyPr>
            <a:noAutofit/>
          </a:bodyPr>
          <a:lstStyle/>
          <a:p>
            <a:pPr marL="0" indent="0" algn="just">
              <a:buNone/>
              <a:defRPr/>
            </a:pPr>
            <a:r>
              <a:rPr lang="fr-FR" sz="2000" dirty="0" smtClean="0">
                <a:ea typeface="Arial Unicode MS" panose="020B0604020202020204" pitchFamily="34" charset="-128"/>
                <a:cs typeface="Arial Unicode MS" panose="020B0604020202020204" pitchFamily="34" charset="-128"/>
              </a:rPr>
              <a:t>Les </a:t>
            </a:r>
            <a:r>
              <a:rPr lang="fr-FR" sz="2000" dirty="0" smtClean="0">
                <a:ea typeface="Arial Unicode MS" panose="020B0604020202020204" pitchFamily="34" charset="-128"/>
                <a:cs typeface="Arial Unicode MS" panose="020B0604020202020204" pitchFamily="34" charset="-128"/>
              </a:rPr>
              <a:t>instruments internationaux sont composés des instruments universels </a:t>
            </a:r>
            <a:r>
              <a:rPr lang="fr-FR" sz="2000" dirty="0" smtClean="0">
                <a:ea typeface="Arial Unicode MS" panose="020B0604020202020204" pitchFamily="34" charset="-128"/>
                <a:cs typeface="Arial Unicode MS" panose="020B0604020202020204" pitchFamily="34" charset="-128"/>
              </a:rPr>
              <a:t>et </a:t>
            </a:r>
            <a:r>
              <a:rPr lang="fr-FR" sz="2000" dirty="0" smtClean="0">
                <a:ea typeface="Arial Unicode MS" panose="020B0604020202020204" pitchFamily="34" charset="-128"/>
                <a:cs typeface="Arial Unicode MS" panose="020B0604020202020204" pitchFamily="34" charset="-128"/>
              </a:rPr>
              <a:t>des instruments </a:t>
            </a:r>
            <a:r>
              <a:rPr lang="fr-FR" sz="2000" dirty="0" smtClean="0">
                <a:ea typeface="Arial Unicode MS" panose="020B0604020202020204" pitchFamily="34" charset="-128"/>
                <a:cs typeface="Arial Unicode MS" panose="020B0604020202020204" pitchFamily="34" charset="-128"/>
              </a:rPr>
              <a:t>régionaux.</a:t>
            </a:r>
          </a:p>
          <a:p>
            <a:pPr marL="0" indent="0" algn="just">
              <a:buNone/>
              <a:defRPr/>
            </a:pPr>
            <a:r>
              <a:rPr lang="fr-FR" sz="2000" b="1" dirty="0" smtClean="0">
                <a:ea typeface="Arial Unicode MS" panose="020B0604020202020204" pitchFamily="34" charset="-128"/>
                <a:cs typeface="Arial Unicode MS" panose="020B0604020202020204" pitchFamily="34" charset="-128"/>
              </a:rPr>
              <a:t>Au </a:t>
            </a:r>
            <a:r>
              <a:rPr lang="fr-FR" sz="2000" b="1" dirty="0" smtClean="0">
                <a:ea typeface="Arial Unicode MS" panose="020B0604020202020204" pitchFamily="34" charset="-128"/>
                <a:cs typeface="Arial Unicode MS" panose="020B0604020202020204" pitchFamily="34" charset="-128"/>
              </a:rPr>
              <a:t>plan </a:t>
            </a:r>
            <a:r>
              <a:rPr lang="fr-FR" sz="2000" b="1" dirty="0" smtClean="0">
                <a:ea typeface="Arial Unicode MS" panose="020B0604020202020204" pitchFamily="34" charset="-128"/>
                <a:cs typeface="Arial Unicode MS" panose="020B0604020202020204" pitchFamily="34" charset="-128"/>
              </a:rPr>
              <a:t>universel : </a:t>
            </a:r>
            <a:r>
              <a:rPr lang="fr-FR" sz="2000" dirty="0" smtClean="0">
                <a:ea typeface="Arial Unicode MS" panose="020B0604020202020204" pitchFamily="34" charset="-128"/>
                <a:cs typeface="Arial Unicode MS" panose="020B0604020202020204" pitchFamily="34" charset="-128"/>
              </a:rPr>
              <a:t>s</a:t>
            </a:r>
            <a:r>
              <a:rPr lang="fr-FR" sz="2000" dirty="0" smtClean="0">
                <a:ea typeface="Arial Unicode MS" panose="020B0604020202020204" pitchFamily="34" charset="-128"/>
                <a:cs typeface="Arial Unicode MS" panose="020B0604020202020204" pitchFamily="34" charset="-128"/>
              </a:rPr>
              <a:t>ans </a:t>
            </a:r>
            <a:r>
              <a:rPr lang="fr-FR" sz="2000" dirty="0" smtClean="0">
                <a:ea typeface="Arial Unicode MS" panose="020B0604020202020204" pitchFamily="34" charset="-128"/>
                <a:cs typeface="Arial Unicode MS" panose="020B0604020202020204" pitchFamily="34" charset="-128"/>
              </a:rPr>
              <a:t>toutefois prétendre être exhaustif, les instruments juridiques universels de lutte contre les </a:t>
            </a:r>
            <a:r>
              <a:rPr lang="fr-FR" sz="2000" dirty="0" smtClean="0">
                <a:ea typeface="Arial Unicode MS" panose="020B0604020202020204" pitchFamily="34" charset="-128"/>
                <a:cs typeface="Arial Unicode MS" panose="020B0604020202020204" pitchFamily="34" charset="-128"/>
              </a:rPr>
              <a:t>VBG qui </a:t>
            </a:r>
            <a:r>
              <a:rPr lang="fr-FR" sz="2000" dirty="0" smtClean="0">
                <a:ea typeface="Arial Unicode MS" panose="020B0604020202020204" pitchFamily="34" charset="-128"/>
                <a:cs typeface="Arial Unicode MS" panose="020B0604020202020204" pitchFamily="34" charset="-128"/>
              </a:rPr>
              <a:t>sont applicables dans les pays de l’Afrique centrale, renvoient à </a:t>
            </a:r>
            <a:r>
              <a:rPr lang="fr-FR" sz="2000" dirty="0" smtClean="0">
                <a:ea typeface="Arial Unicode MS" panose="020B0604020202020204" pitchFamily="34" charset="-128"/>
                <a:cs typeface="Arial Unicode MS" panose="020B0604020202020204" pitchFamily="34" charset="-128"/>
              </a:rPr>
              <a:t>:</a:t>
            </a:r>
          </a:p>
          <a:p>
            <a:pPr marL="449263" indent="-88900" algn="just">
              <a:buFont typeface="Arial" pitchFamily="34" charset="0"/>
              <a:buChar char="•"/>
              <a:defRPr/>
            </a:pPr>
            <a:r>
              <a:rPr lang="fr-FR" sz="2000" dirty="0" smtClean="0">
                <a:ea typeface="Arial Unicode MS" panose="020B0604020202020204" pitchFamily="34" charset="-128"/>
                <a:cs typeface="Arial Unicode MS" panose="020B0604020202020204" pitchFamily="34" charset="-128"/>
              </a:rPr>
              <a:t> </a:t>
            </a:r>
            <a:r>
              <a:rPr lang="fr-FR" sz="2000" dirty="0" smtClean="0">
                <a:ea typeface="Arial Unicode MS" panose="020B0604020202020204" pitchFamily="34" charset="-128"/>
                <a:cs typeface="Arial Unicode MS" panose="020B0604020202020204" pitchFamily="34" charset="-128"/>
              </a:rPr>
              <a:t>L</a:t>
            </a:r>
            <a:r>
              <a:rPr lang="fr-FR" sz="2000" dirty="0" smtClean="0">
                <a:ea typeface="Arial Unicode MS" panose="020B0604020202020204" pitchFamily="34" charset="-128"/>
                <a:cs typeface="Arial Unicode MS" panose="020B0604020202020204" pitchFamily="34" charset="-128"/>
              </a:rPr>
              <a:t>a </a:t>
            </a:r>
            <a:r>
              <a:rPr lang="fr-FR" sz="2000" dirty="0" smtClean="0">
                <a:ea typeface="Arial Unicode MS" panose="020B0604020202020204" pitchFamily="34" charset="-128"/>
                <a:cs typeface="Arial Unicode MS" panose="020B0604020202020204" pitchFamily="34" charset="-128"/>
              </a:rPr>
              <a:t>Déclaration Universelle des Droits de l’Homme (DUDH) adoptée en </a:t>
            </a:r>
            <a:r>
              <a:rPr lang="fr-FR" sz="2000" dirty="0" smtClean="0">
                <a:ea typeface="Arial Unicode MS" panose="020B0604020202020204" pitchFamily="34" charset="-128"/>
                <a:cs typeface="Arial Unicode MS" panose="020B0604020202020204" pitchFamily="34" charset="-128"/>
              </a:rPr>
              <a:t>1948 ; </a:t>
            </a:r>
          </a:p>
          <a:p>
            <a:pPr marL="449263" indent="-88900" algn="just">
              <a:buFont typeface="Arial" pitchFamily="34" charset="0"/>
              <a:buChar char="•"/>
              <a:defRPr/>
            </a:pPr>
            <a:r>
              <a:rPr lang="fr-FR" sz="2000" dirty="0" smtClean="0">
                <a:ea typeface="Arial Unicode MS" panose="020B0604020202020204" pitchFamily="34" charset="-128"/>
                <a:cs typeface="Arial Unicode MS" panose="020B0604020202020204" pitchFamily="34" charset="-128"/>
              </a:rPr>
              <a:t> </a:t>
            </a:r>
            <a:r>
              <a:rPr lang="fr-FR" sz="2000" dirty="0" smtClean="0">
                <a:ea typeface="Arial Unicode MS" panose="020B0604020202020204" pitchFamily="34" charset="-128"/>
                <a:cs typeface="Arial Unicode MS" panose="020B0604020202020204" pitchFamily="34" charset="-128"/>
              </a:rPr>
              <a:t>Le </a:t>
            </a:r>
            <a:r>
              <a:rPr lang="fr-FR" sz="2000" dirty="0" smtClean="0">
                <a:ea typeface="Arial Unicode MS" panose="020B0604020202020204" pitchFamily="34" charset="-128"/>
                <a:cs typeface="Arial Unicode MS" panose="020B0604020202020204" pitchFamily="34" charset="-128"/>
              </a:rPr>
              <a:t>Pacte international relatif aux Droits économiques, Sociaux et Culturels (PIDESC) de </a:t>
            </a:r>
            <a:r>
              <a:rPr lang="fr-FR" sz="2000" dirty="0" smtClean="0">
                <a:ea typeface="Arial Unicode MS" panose="020B0604020202020204" pitchFamily="34" charset="-128"/>
                <a:cs typeface="Arial Unicode MS" panose="020B0604020202020204" pitchFamily="34" charset="-128"/>
              </a:rPr>
              <a:t>1966</a:t>
            </a:r>
            <a:r>
              <a:rPr lang="fr-FR" sz="2000" dirty="0" smtClean="0">
                <a:ea typeface="Arial Unicode MS" panose="020B0604020202020204" pitchFamily="34" charset="-128"/>
                <a:cs typeface="Arial Unicode MS" panose="020B0604020202020204" pitchFamily="34" charset="-128"/>
              </a:rPr>
              <a:t> </a:t>
            </a:r>
            <a:r>
              <a:rPr lang="fr-FR" sz="2000" dirty="0" smtClean="0">
                <a:ea typeface="Arial Unicode MS" panose="020B0604020202020204" pitchFamily="34" charset="-128"/>
                <a:cs typeface="Arial Unicode MS" panose="020B0604020202020204" pitchFamily="34" charset="-128"/>
              </a:rPr>
              <a:t>;</a:t>
            </a:r>
          </a:p>
          <a:p>
            <a:pPr marL="449263" indent="-88900" algn="just">
              <a:buFont typeface="Arial" pitchFamily="34" charset="0"/>
              <a:buChar char="•"/>
              <a:defRPr/>
            </a:pPr>
            <a:r>
              <a:rPr lang="fr-FR" sz="2000" dirty="0" smtClean="0">
                <a:ea typeface="Arial Unicode MS" panose="020B0604020202020204" pitchFamily="34" charset="-128"/>
                <a:cs typeface="Arial Unicode MS" panose="020B0604020202020204" pitchFamily="34" charset="-128"/>
              </a:rPr>
              <a:t> </a:t>
            </a:r>
            <a:r>
              <a:rPr lang="fr-FR" sz="2000" dirty="0" smtClean="0">
                <a:ea typeface="Arial Unicode MS" panose="020B0604020202020204" pitchFamily="34" charset="-128"/>
                <a:cs typeface="Arial Unicode MS" panose="020B0604020202020204" pitchFamily="34" charset="-128"/>
              </a:rPr>
              <a:t>L</a:t>
            </a:r>
            <a:r>
              <a:rPr lang="fr-FR" sz="2000" dirty="0" smtClean="0">
                <a:ea typeface="Arial Unicode MS" panose="020B0604020202020204" pitchFamily="34" charset="-128"/>
                <a:cs typeface="Arial Unicode MS" panose="020B0604020202020204" pitchFamily="34" charset="-128"/>
              </a:rPr>
              <a:t>e </a:t>
            </a:r>
            <a:r>
              <a:rPr lang="fr-FR" sz="2000" dirty="0" smtClean="0">
                <a:ea typeface="Arial Unicode MS" panose="020B0604020202020204" pitchFamily="34" charset="-128"/>
                <a:cs typeface="Arial Unicode MS" panose="020B0604020202020204" pitchFamily="34" charset="-128"/>
              </a:rPr>
              <a:t>Pacte international relatif aux Droits Civils et Politiques 1966 (PIDCP</a:t>
            </a:r>
            <a:r>
              <a:rPr lang="fr-FR" sz="2000" dirty="0" smtClean="0">
                <a:ea typeface="Arial Unicode MS" panose="020B0604020202020204" pitchFamily="34" charset="-128"/>
                <a:cs typeface="Arial Unicode MS" panose="020B0604020202020204" pitchFamily="34" charset="-128"/>
              </a:rPr>
              <a:t>) ;</a:t>
            </a:r>
          </a:p>
          <a:p>
            <a:pPr marL="449263" indent="-88900" algn="just">
              <a:buFont typeface="Arial" pitchFamily="34" charset="0"/>
              <a:buChar char="•"/>
              <a:defRPr/>
            </a:pPr>
            <a:r>
              <a:rPr lang="fr-FR" sz="2000" dirty="0" smtClean="0">
                <a:ea typeface="Arial Unicode MS" panose="020B0604020202020204" pitchFamily="34" charset="-128"/>
                <a:cs typeface="Arial Unicode MS" panose="020B0604020202020204" pitchFamily="34" charset="-128"/>
              </a:rPr>
              <a:t> </a:t>
            </a:r>
            <a:r>
              <a:rPr lang="fr-FR" sz="2000" dirty="0" smtClean="0">
                <a:ea typeface="Arial Unicode MS" panose="020B0604020202020204" pitchFamily="34" charset="-128"/>
                <a:cs typeface="Arial Unicode MS" panose="020B0604020202020204" pitchFamily="34" charset="-128"/>
              </a:rPr>
              <a:t>La </a:t>
            </a:r>
            <a:r>
              <a:rPr lang="fr-FR" sz="2000" dirty="0" smtClean="0">
                <a:ea typeface="Arial Unicode MS" panose="020B0604020202020204" pitchFamily="34" charset="-128"/>
                <a:cs typeface="Arial Unicode MS" panose="020B0604020202020204" pitchFamily="34" charset="-128"/>
              </a:rPr>
              <a:t>Convention pour l’élimination de toutes les formes de Discriminations à l’égard des Femmes (CEDEF) de </a:t>
            </a:r>
            <a:r>
              <a:rPr lang="fr-FR" sz="2000" dirty="0" smtClean="0">
                <a:ea typeface="Arial Unicode MS" panose="020B0604020202020204" pitchFamily="34" charset="-128"/>
                <a:cs typeface="Arial Unicode MS" panose="020B0604020202020204" pitchFamily="34" charset="-128"/>
              </a:rPr>
              <a:t>1979 ;</a:t>
            </a:r>
          </a:p>
          <a:p>
            <a:pPr marL="449263" indent="-88900" algn="just">
              <a:buFont typeface="Arial" pitchFamily="34" charset="0"/>
              <a:buChar char="•"/>
              <a:defRPr/>
            </a:pPr>
            <a:r>
              <a:rPr lang="fr-FR" sz="2000" dirty="0" smtClean="0">
                <a:ea typeface="Arial Unicode MS" panose="020B0604020202020204" pitchFamily="34" charset="-128"/>
                <a:cs typeface="Arial Unicode MS" panose="020B0604020202020204" pitchFamily="34" charset="-128"/>
              </a:rPr>
              <a:t> La </a:t>
            </a:r>
            <a:r>
              <a:rPr lang="fr-FR" sz="2000" dirty="0" smtClean="0">
                <a:ea typeface="Arial Unicode MS" panose="020B0604020202020204" pitchFamily="34" charset="-128"/>
                <a:cs typeface="Arial Unicode MS" panose="020B0604020202020204" pitchFamily="34" charset="-128"/>
              </a:rPr>
              <a:t>Convention relative aux Droits de l’enfant (CDE) de 1989 </a:t>
            </a:r>
            <a:r>
              <a:rPr lang="fr-FR" sz="2000" dirty="0" smtClean="0">
                <a:ea typeface="Arial Unicode MS" panose="020B0604020202020204" pitchFamily="34" charset="-128"/>
                <a:cs typeface="Arial Unicode MS" panose="020B0604020202020204" pitchFamily="34" charset="-128"/>
              </a:rPr>
              <a:t>;</a:t>
            </a:r>
          </a:p>
          <a:p>
            <a:pPr marL="449263" indent="-88900" algn="just">
              <a:buFont typeface="Arial" pitchFamily="34" charset="0"/>
              <a:buChar char="•"/>
              <a:defRPr/>
            </a:pPr>
            <a:r>
              <a:rPr lang="fr-FR" sz="2000" dirty="0" smtClean="0">
                <a:ea typeface="Arial Unicode MS" panose="020B0604020202020204" pitchFamily="34" charset="-128"/>
                <a:cs typeface="Arial Unicode MS" panose="020B0604020202020204" pitchFamily="34" charset="-128"/>
              </a:rPr>
              <a:t> La </a:t>
            </a:r>
            <a:r>
              <a:rPr lang="fr-FR" sz="2000" dirty="0" smtClean="0">
                <a:ea typeface="Arial Unicode MS" panose="020B0604020202020204" pitchFamily="34" charset="-128"/>
                <a:cs typeface="Arial Unicode MS" panose="020B0604020202020204" pitchFamily="34" charset="-128"/>
              </a:rPr>
              <a:t>Déclaration sur l’élimination de la violence contre les femmes de </a:t>
            </a:r>
            <a:r>
              <a:rPr lang="fr-FR" sz="2000" dirty="0" smtClean="0">
                <a:ea typeface="Arial Unicode MS" panose="020B0604020202020204" pitchFamily="34" charset="-128"/>
                <a:cs typeface="Arial Unicode MS" panose="020B0604020202020204" pitchFamily="34" charset="-128"/>
              </a:rPr>
              <a:t>1993 ;</a:t>
            </a:r>
          </a:p>
          <a:p>
            <a:pPr marL="449263" indent="-88900" algn="just">
              <a:buFont typeface="Arial" pitchFamily="34" charset="0"/>
              <a:buChar char="•"/>
              <a:defRPr/>
            </a:pPr>
            <a:r>
              <a:rPr lang="fr-FR" sz="2000" dirty="0" smtClean="0">
                <a:ea typeface="Arial Unicode MS" panose="020B0604020202020204" pitchFamily="34" charset="-128"/>
                <a:cs typeface="Arial Unicode MS" panose="020B0604020202020204" pitchFamily="34" charset="-128"/>
              </a:rPr>
              <a:t> </a:t>
            </a:r>
            <a:r>
              <a:rPr lang="fr-FR" sz="2000" dirty="0" smtClean="0">
                <a:ea typeface="Arial Unicode MS" panose="020B0604020202020204" pitchFamily="34" charset="-128"/>
                <a:cs typeface="Arial Unicode MS" panose="020B0604020202020204" pitchFamily="34" charset="-128"/>
              </a:rPr>
              <a:t>La </a:t>
            </a:r>
            <a:r>
              <a:rPr lang="fr-FR" sz="2000" dirty="0" smtClean="0">
                <a:ea typeface="Arial Unicode MS" panose="020B0604020202020204" pitchFamily="34" charset="-128"/>
                <a:cs typeface="Arial Unicode MS" panose="020B0604020202020204" pitchFamily="34" charset="-128"/>
              </a:rPr>
              <a:t>Déclaration de Pékin et à la Plateforme pour l’Action de Beijing 1995 (chapitre iv, b) </a:t>
            </a:r>
            <a:r>
              <a:rPr lang="fr-FR" sz="2000" dirty="0" smtClean="0">
                <a:ea typeface="Arial Unicode MS" panose="020B0604020202020204" pitchFamily="34" charset="-128"/>
                <a:cs typeface="Arial Unicode MS" panose="020B0604020202020204" pitchFamily="34" charset="-128"/>
              </a:rPr>
              <a:t>etc..</a:t>
            </a:r>
            <a:endParaRPr lang="fr-FR" sz="2000" dirty="0" smtClean="0"/>
          </a:p>
          <a:p>
            <a:pPr marL="719138" indent="-358775" algn="just">
              <a:buNone/>
              <a:defRPr/>
            </a:pPr>
            <a:endParaRPr lang="fr-FR" sz="2000" dirty="0" smtClean="0"/>
          </a:p>
          <a:p>
            <a:pPr marL="719138" indent="-358775" algn="just">
              <a:buNone/>
              <a:defRPr/>
            </a:pPr>
            <a:endParaRPr lang="fr-FR" sz="2000" dirty="0" smtClean="0"/>
          </a:p>
          <a:p>
            <a:pPr marL="719138" indent="-358775" algn="just">
              <a:buNone/>
              <a:defRPr/>
            </a:pPr>
            <a:endParaRPr lang="fr-FR" sz="2000" dirty="0" smtClean="0"/>
          </a:p>
          <a:p>
            <a:pPr marL="360363" indent="0" algn="just">
              <a:buNone/>
              <a:defRPr/>
            </a:pPr>
            <a:endParaRPr lang="fr-FR" sz="2000" dirty="0" smtClean="0"/>
          </a:p>
          <a:p>
            <a:pPr marL="360363" indent="0" algn="just">
              <a:buNone/>
              <a:defRPr/>
            </a:pPr>
            <a:endParaRPr lang="fr-FR" sz="2000" dirty="0"/>
          </a:p>
        </p:txBody>
      </p:sp>
      <p:pic>
        <p:nvPicPr>
          <p:cNvPr id="4" name="Image 3" descr="Logo_AJPD.PNG"/>
          <p:cNvPicPr>
            <a:picLocks noChangeAspect="1"/>
          </p:cNvPicPr>
          <p:nvPr/>
        </p:nvPicPr>
        <p:blipFill>
          <a:blip r:embed="rId2" cstate="print"/>
          <a:stretch>
            <a:fillRect/>
          </a:stretch>
        </p:blipFill>
        <p:spPr bwMode="auto">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internationaux applicables 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1975527"/>
            <a:ext cx="10515600" cy="4200420"/>
          </a:xfrm>
          <a:prstGeom prst="rect">
            <a:avLst/>
          </a:prstGeom>
          <a:noFill/>
        </p:spPr>
        <p:txBody>
          <a:bodyPr>
            <a:noAutofit/>
          </a:bodyPr>
          <a:lstStyle/>
          <a:p>
            <a:pPr marL="0" indent="0" algn="just">
              <a:buNone/>
              <a:defRPr/>
            </a:pPr>
            <a:r>
              <a:rPr lang="fr-FR" sz="2000" dirty="0" smtClean="0">
                <a:ea typeface="Arial Unicode MS" panose="020B0604020202020204" pitchFamily="34" charset="-128"/>
                <a:cs typeface="Arial Unicode MS" panose="020B0604020202020204" pitchFamily="34" charset="-128"/>
              </a:rPr>
              <a:t>A l’instar des autres pays d’Afrique, les pays de l’Afrique centrale sont parties prenantes à plusieurs conventions internationales relatives aux droits humains en général, aux droits catégoriels en particulier. </a:t>
            </a:r>
            <a:endParaRPr lang="fr-FR" sz="2000" dirty="0" smtClean="0">
              <a:ea typeface="Arial Unicode MS" panose="020B0604020202020204" pitchFamily="34" charset="-128"/>
              <a:cs typeface="Arial Unicode MS" panose="020B0604020202020204" pitchFamily="34" charset="-128"/>
            </a:endParaRPr>
          </a:p>
          <a:p>
            <a:pPr marL="0" indent="0" algn="just">
              <a:buNone/>
              <a:defRPr/>
            </a:pPr>
            <a:r>
              <a:rPr lang="fr-FR" sz="2000" dirty="0" smtClean="0">
                <a:ea typeface="Arial Unicode MS" panose="020B0604020202020204" pitchFamily="34" charset="-128"/>
                <a:cs typeface="Arial Unicode MS" panose="020B0604020202020204" pitchFamily="34" charset="-128"/>
              </a:rPr>
              <a:t>Déjà</a:t>
            </a:r>
            <a:r>
              <a:rPr lang="fr-FR" sz="2000" dirty="0" smtClean="0">
                <a:ea typeface="Arial Unicode MS" panose="020B0604020202020204" pitchFamily="34" charset="-128"/>
                <a:cs typeface="Arial Unicode MS" panose="020B0604020202020204" pitchFamily="34" charset="-128"/>
              </a:rPr>
              <a:t>, concernant </a:t>
            </a:r>
            <a:r>
              <a:rPr lang="fr-FR" sz="2000" b="1" dirty="0" smtClean="0">
                <a:ea typeface="Arial Unicode MS" panose="020B0604020202020204" pitchFamily="34" charset="-128"/>
                <a:cs typeface="Arial Unicode MS" panose="020B0604020202020204" pitchFamily="34" charset="-128"/>
              </a:rPr>
              <a:t>les droits des femmes</a:t>
            </a:r>
            <a:r>
              <a:rPr lang="fr-FR" sz="2000" dirty="0" smtClean="0">
                <a:ea typeface="Arial Unicode MS" panose="020B0604020202020204" pitchFamily="34" charset="-128"/>
                <a:cs typeface="Arial Unicode MS" panose="020B0604020202020204" pitchFamily="34" charset="-128"/>
              </a:rPr>
              <a:t>, à travers leur adhésion à la Charte de l’Organisation des Nations Unies (ONU), ils reconnaissent « l’égalité des hommes et des femmes </a:t>
            </a:r>
            <a:r>
              <a:rPr lang="fr-FR" sz="2000" dirty="0" smtClean="0">
                <a:ea typeface="Arial Unicode MS" panose="020B0604020202020204" pitchFamily="34" charset="-128"/>
                <a:cs typeface="Arial Unicode MS" panose="020B0604020202020204" pitchFamily="34" charset="-128"/>
              </a:rPr>
              <a:t>».</a:t>
            </a:r>
          </a:p>
          <a:p>
            <a:pPr marL="0" indent="0" algn="just">
              <a:buNone/>
              <a:defRPr/>
            </a:pPr>
            <a:r>
              <a:rPr lang="fr-FR" sz="2000" dirty="0" smtClean="0">
                <a:ea typeface="Arial Unicode MS" panose="020B0604020202020204" pitchFamily="34" charset="-128"/>
                <a:cs typeface="Arial Unicode MS" panose="020B0604020202020204" pitchFamily="34" charset="-128"/>
              </a:rPr>
              <a:t>La </a:t>
            </a:r>
            <a:r>
              <a:rPr lang="fr-FR" sz="2000" dirty="0" smtClean="0">
                <a:ea typeface="Arial Unicode MS" panose="020B0604020202020204" pitchFamily="34" charset="-128"/>
                <a:cs typeface="Arial Unicode MS" panose="020B0604020202020204" pitchFamily="34" charset="-128"/>
              </a:rPr>
              <a:t>DUDH proclame : </a:t>
            </a:r>
            <a:endParaRPr lang="fr-FR" sz="2000" dirty="0" smtClean="0">
              <a:ea typeface="Arial Unicode MS" panose="020B0604020202020204" pitchFamily="34" charset="-128"/>
              <a:cs typeface="Arial Unicode MS" panose="020B0604020202020204" pitchFamily="34" charset="-128"/>
            </a:endParaRPr>
          </a:p>
          <a:p>
            <a:pPr marL="360363" indent="0" algn="just">
              <a:defRPr/>
            </a:pPr>
            <a:r>
              <a:rPr lang="fr-FR" sz="2000" i="1" dirty="0" smtClean="0">
                <a:ea typeface="Arial Unicode MS" panose="020B0604020202020204" pitchFamily="34" charset="-128"/>
                <a:cs typeface="Arial Unicode MS" panose="020B0604020202020204" pitchFamily="34" charset="-128"/>
              </a:rPr>
              <a:t>« </a:t>
            </a:r>
            <a:r>
              <a:rPr lang="fr-FR" sz="2000" i="1" dirty="0" smtClean="0">
                <a:ea typeface="Arial Unicode MS" panose="020B0604020202020204" pitchFamily="34" charset="-128"/>
                <a:cs typeface="Arial Unicode MS" panose="020B0604020202020204" pitchFamily="34" charset="-128"/>
              </a:rPr>
              <a:t>Tous les êtres humains naissent libres et égaux en dignité et en droits… »</a:t>
            </a:r>
            <a:r>
              <a:rPr lang="fr-FR" sz="2000" dirty="0" smtClean="0">
                <a:ea typeface="Arial Unicode MS" panose="020B0604020202020204" pitchFamily="34" charset="-128"/>
                <a:cs typeface="Arial Unicode MS" panose="020B0604020202020204" pitchFamily="34" charset="-128"/>
              </a:rPr>
              <a:t> Et </a:t>
            </a:r>
            <a:r>
              <a:rPr lang="fr-FR" sz="2000" i="1" dirty="0" smtClean="0">
                <a:ea typeface="Arial Unicode MS" panose="020B0604020202020204" pitchFamily="34" charset="-128"/>
                <a:cs typeface="Arial Unicode MS" panose="020B0604020202020204" pitchFamily="34" charset="-128"/>
              </a:rPr>
              <a:t>« considère que la dignité est inhérente à tous les membres de la famille humaine qui ont des droits égaux et inaliénables et que c’est le fondement de la liberté, de la justice et de la paix dans le monde » </a:t>
            </a:r>
            <a:r>
              <a:rPr lang="fr-FR" sz="2000" dirty="0" smtClean="0">
                <a:ea typeface="Arial Unicode MS" panose="020B0604020202020204" pitchFamily="34" charset="-128"/>
                <a:cs typeface="Arial Unicode MS" panose="020B0604020202020204" pitchFamily="34" charset="-128"/>
              </a:rPr>
              <a:t>(</a:t>
            </a:r>
            <a:r>
              <a:rPr lang="fr-FR" sz="2000" dirty="0" smtClean="0">
                <a:ea typeface="Arial Unicode MS" panose="020B0604020202020204" pitchFamily="34" charset="-128"/>
                <a:cs typeface="Arial Unicode MS" panose="020B0604020202020204" pitchFamily="34" charset="-128"/>
              </a:rPr>
              <a:t>article 1</a:t>
            </a:r>
            <a:r>
              <a:rPr lang="fr-FR" sz="2000" baseline="30000" dirty="0" smtClean="0">
                <a:ea typeface="Arial Unicode MS" panose="020B0604020202020204" pitchFamily="34" charset="-128"/>
                <a:cs typeface="Arial Unicode MS" panose="020B0604020202020204" pitchFamily="34" charset="-128"/>
              </a:rPr>
              <a:t>er</a:t>
            </a:r>
            <a:r>
              <a:rPr lang="fr-FR" sz="2000" dirty="0" smtClean="0">
                <a:ea typeface="Arial Unicode MS" panose="020B0604020202020204" pitchFamily="34" charset="-128"/>
                <a:cs typeface="Arial Unicode MS" panose="020B0604020202020204" pitchFamily="34" charset="-128"/>
              </a:rPr>
              <a:t>). </a:t>
            </a:r>
          </a:p>
          <a:p>
            <a:pPr marL="360363" indent="0" algn="just">
              <a:defRPr/>
            </a:pPr>
            <a:r>
              <a:rPr lang="fr-FR" sz="2000" i="1" dirty="0" smtClean="0">
                <a:ea typeface="Arial Unicode MS" panose="020B0604020202020204" pitchFamily="34" charset="-128"/>
                <a:cs typeface="Arial Unicode MS" panose="020B0604020202020204" pitchFamily="34" charset="-128"/>
              </a:rPr>
              <a:t>« </a:t>
            </a:r>
            <a:r>
              <a:rPr lang="fr-FR" sz="2000" i="1" dirty="0" smtClean="0">
                <a:ea typeface="Arial Unicode MS" panose="020B0604020202020204" pitchFamily="34" charset="-128"/>
                <a:cs typeface="Arial Unicode MS" panose="020B0604020202020204" pitchFamily="34" charset="-128"/>
              </a:rPr>
              <a:t>Chacun, a le droit de se prévaloir de tous les droits et de toutes les libertés, proclamés dans la déclaration, sans distinction aucune, notamment de race, de couleur, de sexe, de langue, de religion, d’opinion politique ou de toute autre opinion d’origine nationale, sociale, de fortune, de naissance ou de toute autre situation » </a:t>
            </a:r>
            <a:r>
              <a:rPr lang="fr-FR" sz="2000" dirty="0" smtClean="0">
                <a:ea typeface="Arial Unicode MS" panose="020B0604020202020204" pitchFamily="34" charset="-128"/>
                <a:cs typeface="Arial Unicode MS" panose="020B0604020202020204" pitchFamily="34" charset="-128"/>
              </a:rPr>
              <a:t>(article 2).</a:t>
            </a:r>
            <a:endParaRPr lang="fr-FR" sz="2000" dirty="0" smtClean="0"/>
          </a:p>
          <a:p>
            <a:pPr marL="719138" indent="-358775" algn="just">
              <a:buNone/>
              <a:defRPr/>
            </a:pPr>
            <a:endParaRPr lang="fr-FR" sz="2000" dirty="0" smtClean="0"/>
          </a:p>
          <a:p>
            <a:pPr marL="719138" indent="-358775" algn="just">
              <a:buNone/>
              <a:defRPr/>
            </a:pPr>
            <a:endParaRPr lang="fr-FR" sz="2000" dirty="0" smtClean="0"/>
          </a:p>
          <a:p>
            <a:pPr marL="360363" indent="0" algn="just">
              <a:buNone/>
              <a:defRPr/>
            </a:pPr>
            <a:endParaRPr lang="fr-FR" sz="2000" dirty="0" smtClean="0"/>
          </a:p>
          <a:p>
            <a:pPr marL="360363" indent="0" algn="just">
              <a:buNone/>
              <a:defRPr/>
            </a:pPr>
            <a:endParaRPr lang="fr-FR" sz="2000" dirty="0"/>
          </a:p>
        </p:txBody>
      </p:sp>
      <p:pic>
        <p:nvPicPr>
          <p:cNvPr id="4" name="Image 3" descr="Logo_AJPD.PNG"/>
          <p:cNvPicPr>
            <a:picLocks noChangeAspect="1"/>
          </p:cNvPicPr>
          <p:nvPr/>
        </p:nvPicPr>
        <p:blipFill>
          <a:blip r:embed="rId2" cstate="print"/>
          <a:stretch>
            <a:fillRect/>
          </a:stretch>
        </p:blipFill>
        <p:spPr bwMode="auto">
          <a:xfrm>
            <a:off x="10745541" y="605943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internationaux applicables 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2020497"/>
            <a:ext cx="10515600" cy="4200420"/>
          </a:xfrm>
          <a:prstGeom prst="rect">
            <a:avLst/>
          </a:prstGeom>
          <a:noFill/>
        </p:spPr>
        <p:txBody>
          <a:bodyPr>
            <a:noAutofit/>
          </a:bodyPr>
          <a:lstStyle/>
          <a:p>
            <a:pPr marL="0" indent="0" algn="just">
              <a:buNone/>
              <a:defRPr/>
            </a:pPr>
            <a:r>
              <a:rPr lang="fr-FR" sz="2300" b="1" dirty="0" smtClean="0">
                <a:ea typeface="Arial Unicode MS" panose="020B0604020202020204" pitchFamily="34" charset="-128"/>
                <a:cs typeface="Arial Unicode MS" panose="020B0604020202020204" pitchFamily="34" charset="-128"/>
              </a:rPr>
              <a:t>La </a:t>
            </a:r>
            <a:r>
              <a:rPr lang="fr-FR" sz="2300" b="1" dirty="0" smtClean="0"/>
              <a:t>Convention </a:t>
            </a:r>
            <a:r>
              <a:rPr lang="fr-FR" sz="2300" b="1" dirty="0" smtClean="0"/>
              <a:t>pour l’élimination de toutes les formes de </a:t>
            </a:r>
            <a:r>
              <a:rPr lang="fr-FR" sz="2300" b="1" dirty="0" smtClean="0"/>
              <a:t>discriminations </a:t>
            </a:r>
            <a:r>
              <a:rPr lang="fr-FR" sz="2300" b="1" dirty="0" smtClean="0"/>
              <a:t>à l’égard des Femmes </a:t>
            </a:r>
            <a:r>
              <a:rPr lang="fr-FR" sz="2300" b="1" dirty="0" smtClean="0"/>
              <a:t>(</a:t>
            </a:r>
            <a:r>
              <a:rPr lang="fr-FR" sz="2300" b="1" dirty="0" smtClean="0">
                <a:ea typeface="Arial Unicode MS" panose="020B0604020202020204" pitchFamily="34" charset="-128"/>
                <a:cs typeface="Arial Unicode MS" panose="020B0604020202020204" pitchFamily="34" charset="-128"/>
              </a:rPr>
              <a:t>CEDEF) </a:t>
            </a:r>
            <a:r>
              <a:rPr lang="fr-FR" sz="2300" dirty="0" smtClean="0">
                <a:ea typeface="Arial Unicode MS" panose="020B0604020202020204" pitchFamily="34" charset="-128"/>
                <a:cs typeface="Arial Unicode MS" panose="020B0604020202020204" pitchFamily="34" charset="-128"/>
              </a:rPr>
              <a:t>est la convention phare dans la promotion et la protection des droits des </a:t>
            </a:r>
            <a:r>
              <a:rPr lang="fr-FR" sz="2300" dirty="0" smtClean="0">
                <a:ea typeface="Arial Unicode MS" panose="020B0604020202020204" pitchFamily="34" charset="-128"/>
                <a:cs typeface="Arial Unicode MS" panose="020B0604020202020204" pitchFamily="34" charset="-128"/>
              </a:rPr>
              <a:t>femmes, </a:t>
            </a:r>
            <a:r>
              <a:rPr lang="fr-FR" sz="2300" dirty="0" smtClean="0">
                <a:ea typeface="Arial Unicode MS" panose="020B0604020202020204" pitchFamily="34" charset="-128"/>
                <a:cs typeface="Arial Unicode MS" panose="020B0604020202020204" pitchFamily="34" charset="-128"/>
              </a:rPr>
              <a:t>notamment dans la lutte contre les violences basées sur le genre</a:t>
            </a:r>
            <a:r>
              <a:rPr lang="fr-FR" sz="2300" dirty="0" smtClean="0">
                <a:ea typeface="Arial Unicode MS" panose="020B0604020202020204" pitchFamily="34" charset="-128"/>
                <a:cs typeface="Arial Unicode MS" panose="020B0604020202020204" pitchFamily="34" charset="-128"/>
              </a:rPr>
              <a:t>.</a:t>
            </a:r>
          </a:p>
          <a:p>
            <a:pPr marL="0" indent="0" algn="just">
              <a:buNone/>
              <a:defRPr/>
            </a:pPr>
            <a:r>
              <a:rPr lang="fr-FR" sz="2300" dirty="0" smtClean="0">
                <a:ea typeface="Arial Unicode MS" panose="020B0604020202020204" pitchFamily="34" charset="-128"/>
                <a:cs typeface="Arial Unicode MS" panose="020B0604020202020204" pitchFamily="34" charset="-128"/>
              </a:rPr>
              <a:t>La </a:t>
            </a:r>
            <a:r>
              <a:rPr lang="fr-FR" sz="2300" dirty="0" smtClean="0">
                <a:ea typeface="Arial Unicode MS" panose="020B0604020202020204" pitchFamily="34" charset="-128"/>
                <a:cs typeface="Arial Unicode MS" panose="020B0604020202020204" pitchFamily="34" charset="-128"/>
              </a:rPr>
              <a:t>CEDEF constitue la principale et la plus exhaustive source du cadre juridique international de protection des droits des femmes. </a:t>
            </a:r>
            <a:r>
              <a:rPr lang="fr-FR" sz="2300" dirty="0" smtClean="0">
                <a:ea typeface="Arial Unicode MS" panose="020B0604020202020204" pitchFamily="34" charset="-128"/>
                <a:cs typeface="Arial Unicode MS" panose="020B0604020202020204" pitchFamily="34" charset="-128"/>
              </a:rPr>
              <a:t>Elle </a:t>
            </a:r>
            <a:r>
              <a:rPr lang="fr-FR" sz="2300" dirty="0" smtClean="0">
                <a:ea typeface="Arial Unicode MS" panose="020B0604020202020204" pitchFamily="34" charset="-128"/>
                <a:cs typeface="Arial Unicode MS" panose="020B0604020202020204" pitchFamily="34" charset="-128"/>
              </a:rPr>
              <a:t>a </a:t>
            </a:r>
            <a:r>
              <a:rPr lang="fr-FR" sz="2300" i="1" dirty="0" smtClean="0">
                <a:ea typeface="Arial Unicode MS" panose="020B0604020202020204" pitchFamily="34" charset="-128"/>
                <a:cs typeface="Arial Unicode MS" panose="020B0604020202020204" pitchFamily="34" charset="-128"/>
              </a:rPr>
              <a:t>« force exécutoire sur le plan juridique, engage les Etats à traduire les objectifs de non-discrimination et d’égalité dans les instruments </a:t>
            </a:r>
            <a:r>
              <a:rPr lang="fr-FR" sz="2300" i="1" dirty="0" smtClean="0">
                <a:ea typeface="Arial Unicode MS" panose="020B0604020202020204" pitchFamily="34" charset="-128"/>
                <a:cs typeface="Arial Unicode MS" panose="020B0604020202020204" pitchFamily="34" charset="-128"/>
              </a:rPr>
              <a:t>nationaux</a:t>
            </a:r>
            <a:r>
              <a:rPr lang="fr-FR" sz="2300" i="1" dirty="0" smtClean="0">
                <a:ea typeface="Arial Unicode MS" panose="020B0604020202020204" pitchFamily="34" charset="-128"/>
                <a:cs typeface="Arial Unicode MS" panose="020B0604020202020204" pitchFamily="34" charset="-128"/>
              </a:rPr>
              <a:t> </a:t>
            </a:r>
            <a:r>
              <a:rPr lang="fr-FR" sz="2300" i="1" dirty="0" smtClean="0">
                <a:ea typeface="Arial Unicode MS" panose="020B0604020202020204" pitchFamily="34" charset="-128"/>
                <a:cs typeface="Arial Unicode MS" panose="020B0604020202020204" pitchFamily="34" charset="-128"/>
              </a:rPr>
              <a:t>». </a:t>
            </a:r>
            <a:endParaRPr lang="fr-FR" sz="2300" i="1" dirty="0" smtClean="0">
              <a:ea typeface="Arial Unicode MS" panose="020B0604020202020204" pitchFamily="34" charset="-128"/>
              <a:cs typeface="Arial Unicode MS" panose="020B0604020202020204" pitchFamily="34" charset="-128"/>
            </a:endParaRPr>
          </a:p>
          <a:p>
            <a:pPr marL="0" indent="0" algn="just">
              <a:buNone/>
              <a:defRPr/>
            </a:pPr>
            <a:r>
              <a:rPr lang="fr-FR" sz="2300" dirty="0" smtClean="0">
                <a:ea typeface="Arial Unicode MS" panose="020B0604020202020204" pitchFamily="34" charset="-128"/>
                <a:cs typeface="Arial Unicode MS" panose="020B0604020202020204" pitchFamily="34" charset="-128"/>
              </a:rPr>
              <a:t>Elle </a:t>
            </a:r>
            <a:r>
              <a:rPr lang="fr-FR" sz="2300" dirty="0" smtClean="0">
                <a:ea typeface="Arial Unicode MS" panose="020B0604020202020204" pitchFamily="34" charset="-128"/>
                <a:cs typeface="Arial Unicode MS" panose="020B0604020202020204" pitchFamily="34" charset="-128"/>
              </a:rPr>
              <a:t>a été ratifiée par 163 pays membres des Nations </a:t>
            </a:r>
            <a:r>
              <a:rPr lang="fr-FR" sz="2300" dirty="0" smtClean="0">
                <a:ea typeface="Arial Unicode MS" panose="020B0604020202020204" pitchFamily="34" charset="-128"/>
                <a:cs typeface="Arial Unicode MS" panose="020B0604020202020204" pitchFamily="34" charset="-128"/>
              </a:rPr>
              <a:t>unies</a:t>
            </a:r>
            <a:r>
              <a:rPr lang="fr-FR" sz="2300" dirty="0" smtClean="0">
                <a:ea typeface="Arial Unicode MS" panose="020B0604020202020204" pitchFamily="34" charset="-128"/>
                <a:cs typeface="Arial Unicode MS" panose="020B0604020202020204" pitchFamily="34" charset="-128"/>
              </a:rPr>
              <a:t>. Elle garantit notamment l’égalité homme-femme en ses articles 1, 2, 3, 4, 5 et 15. </a:t>
            </a:r>
            <a:endParaRPr lang="fr-FR" sz="2300" dirty="0" smtClean="0">
              <a:ea typeface="Arial Unicode MS" panose="020B0604020202020204" pitchFamily="34" charset="-128"/>
              <a:cs typeface="Arial Unicode MS" panose="020B0604020202020204" pitchFamily="34" charset="-128"/>
            </a:endParaRPr>
          </a:p>
          <a:p>
            <a:pPr marL="0" indent="0" algn="just">
              <a:buNone/>
              <a:defRPr/>
            </a:pPr>
            <a:r>
              <a:rPr lang="fr-FR" sz="2300" dirty="0" smtClean="0">
                <a:ea typeface="Arial Unicode MS" panose="020B0604020202020204" pitchFamily="34" charset="-128"/>
                <a:cs typeface="Arial Unicode MS" panose="020B0604020202020204" pitchFamily="34" charset="-128"/>
              </a:rPr>
              <a:t>En </a:t>
            </a:r>
            <a:r>
              <a:rPr lang="fr-FR" sz="2300" dirty="0" smtClean="0">
                <a:ea typeface="Arial Unicode MS" panose="020B0604020202020204" pitchFamily="34" charset="-128"/>
                <a:cs typeface="Arial Unicode MS" panose="020B0604020202020204" pitchFamily="34" charset="-128"/>
              </a:rPr>
              <a:t>fournissant une définition de la discrimination des femmes, la CEDEF vise à lutter contre cette forme de violation </a:t>
            </a:r>
            <a:r>
              <a:rPr lang="fr-FR" sz="2300" dirty="0" smtClean="0">
                <a:ea typeface="Arial Unicode MS" panose="020B0604020202020204" pitchFamily="34" charset="-128"/>
                <a:cs typeface="Arial Unicode MS" panose="020B0604020202020204" pitchFamily="34" charset="-128"/>
              </a:rPr>
              <a:t>tout </a:t>
            </a:r>
            <a:r>
              <a:rPr lang="fr-FR" sz="2300" dirty="0" smtClean="0">
                <a:ea typeface="Arial Unicode MS" panose="020B0604020202020204" pitchFamily="34" charset="-128"/>
                <a:cs typeface="Arial Unicode MS" panose="020B0604020202020204" pitchFamily="34" charset="-128"/>
              </a:rPr>
              <a:t>en promouvant </a:t>
            </a:r>
            <a:r>
              <a:rPr lang="fr-FR" sz="2300" dirty="0" smtClean="0">
                <a:ea typeface="Arial Unicode MS" panose="020B0604020202020204" pitchFamily="34" charset="-128"/>
                <a:cs typeface="Arial Unicode MS" panose="020B0604020202020204" pitchFamily="34" charset="-128"/>
              </a:rPr>
              <a:t>leurs </a:t>
            </a:r>
            <a:r>
              <a:rPr lang="fr-FR" sz="2300" dirty="0" smtClean="0">
                <a:ea typeface="Arial Unicode MS" panose="020B0604020202020204" pitchFamily="34" charset="-128"/>
                <a:cs typeface="Arial Unicode MS" panose="020B0604020202020204" pitchFamily="34" charset="-128"/>
              </a:rPr>
              <a:t>droits.</a:t>
            </a:r>
            <a:endParaRPr lang="fr-FR" sz="2300" dirty="0" smtClean="0"/>
          </a:p>
          <a:p>
            <a:pPr marL="719138" indent="-358775" algn="just">
              <a:buNone/>
              <a:defRPr/>
            </a:pPr>
            <a:endParaRPr lang="fr-FR" sz="2300" dirty="0" smtClean="0"/>
          </a:p>
          <a:p>
            <a:pPr marL="360363" indent="0" algn="just">
              <a:buNone/>
              <a:defRPr/>
            </a:pPr>
            <a:endParaRPr lang="fr-FR" sz="2300" dirty="0" smtClean="0"/>
          </a:p>
          <a:p>
            <a:pPr marL="360363" indent="0" algn="just">
              <a:buNone/>
              <a:defRPr/>
            </a:pPr>
            <a:endParaRPr lang="fr-FR" sz="2300" dirty="0"/>
          </a:p>
        </p:txBody>
      </p:sp>
      <p:pic>
        <p:nvPicPr>
          <p:cNvPr id="4" name="Image 3" descr="Logo_AJPD.PNG"/>
          <p:cNvPicPr>
            <a:picLocks noChangeAspect="1"/>
          </p:cNvPicPr>
          <p:nvPr/>
        </p:nvPicPr>
        <p:blipFill>
          <a:blip r:embed="rId2" cstate="print"/>
          <a:stretch>
            <a:fillRect/>
          </a:stretch>
        </p:blipFill>
        <p:spPr bwMode="auto">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internationaux applicables 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2020497"/>
            <a:ext cx="10515600" cy="4200420"/>
          </a:xfrm>
          <a:prstGeom prst="rect">
            <a:avLst/>
          </a:prstGeom>
          <a:noFill/>
        </p:spPr>
        <p:txBody>
          <a:bodyPr>
            <a:noAutofit/>
          </a:bodyPr>
          <a:lstStyle/>
          <a:p>
            <a:pPr marL="0" indent="0" algn="just">
              <a:buNone/>
              <a:defRPr/>
            </a:pPr>
            <a:r>
              <a:rPr lang="fr-FR" sz="2400" dirty="0" smtClean="0">
                <a:ea typeface="Arial Unicode MS" panose="020B0604020202020204" pitchFamily="34" charset="-128"/>
                <a:cs typeface="Arial Unicode MS" panose="020B0604020202020204" pitchFamily="34" charset="-128"/>
              </a:rPr>
              <a:t>D’autres dispositions touchant à la condition féminine sont également réaffirmées dans </a:t>
            </a:r>
            <a:r>
              <a:rPr lang="fr-FR" sz="2400" b="1" dirty="0" smtClean="0">
                <a:ea typeface="Arial Unicode MS" panose="020B0604020202020204" pitchFamily="34" charset="-128"/>
                <a:cs typeface="Arial Unicode MS" panose="020B0604020202020204" pitchFamily="34" charset="-128"/>
              </a:rPr>
              <a:t>la Déclaration universelle des droits de l’Homme</a:t>
            </a:r>
            <a:r>
              <a:rPr lang="fr-FR" sz="2400" dirty="0" smtClean="0">
                <a:ea typeface="Arial Unicode MS" panose="020B0604020202020204" pitchFamily="34" charset="-128"/>
                <a:cs typeface="Arial Unicode MS" panose="020B0604020202020204" pitchFamily="34" charset="-128"/>
              </a:rPr>
              <a:t> du 10 décembre 1948. </a:t>
            </a:r>
            <a:endParaRPr lang="fr-FR" sz="2400" dirty="0" smtClean="0">
              <a:ea typeface="Arial Unicode MS" panose="020B0604020202020204" pitchFamily="34" charset="-128"/>
              <a:cs typeface="Arial Unicode MS" panose="020B0604020202020204" pitchFamily="34" charset="-128"/>
            </a:endParaRPr>
          </a:p>
          <a:p>
            <a:pPr marL="0" indent="0" algn="just">
              <a:buNone/>
              <a:defRPr/>
            </a:pPr>
            <a:r>
              <a:rPr lang="fr-FR" sz="2400" dirty="0" smtClean="0">
                <a:ea typeface="Arial Unicode MS" panose="020B0604020202020204" pitchFamily="34" charset="-128"/>
                <a:cs typeface="Arial Unicode MS" panose="020B0604020202020204" pitchFamily="34" charset="-128"/>
              </a:rPr>
              <a:t>Bien </a:t>
            </a:r>
            <a:r>
              <a:rPr lang="fr-FR" sz="2400" dirty="0" smtClean="0">
                <a:ea typeface="Arial Unicode MS" panose="020B0604020202020204" pitchFamily="34" charset="-128"/>
                <a:cs typeface="Arial Unicode MS" panose="020B0604020202020204" pitchFamily="34" charset="-128"/>
              </a:rPr>
              <a:t>que certains auteurs estiment qu’il est nécessaire de réécrire celle-ci avec une approche qui intègre mieux la condition féminine, la DUDH consacre de façon générale des droits reconnus à la femme à titre de personne humaine en ses articles 2 alinéa 1 et 16 </a:t>
            </a:r>
            <a:r>
              <a:rPr lang="fr-FR" sz="2400" dirty="0" smtClean="0">
                <a:ea typeface="Arial Unicode MS" panose="020B0604020202020204" pitchFamily="34" charset="-128"/>
                <a:cs typeface="Arial Unicode MS" panose="020B0604020202020204" pitchFamily="34" charset="-128"/>
              </a:rPr>
              <a:t>alinéa.</a:t>
            </a:r>
          </a:p>
          <a:p>
            <a:pPr marL="0" indent="0" algn="just">
              <a:buNone/>
              <a:defRPr/>
            </a:pPr>
            <a:r>
              <a:rPr lang="fr-FR" sz="2400" dirty="0" smtClean="0">
                <a:ea typeface="Arial Unicode MS" panose="020B0604020202020204" pitchFamily="34" charset="-128"/>
                <a:cs typeface="Arial Unicode MS" panose="020B0604020202020204" pitchFamily="34" charset="-128"/>
              </a:rPr>
              <a:t>L’article </a:t>
            </a:r>
            <a:r>
              <a:rPr lang="fr-FR" sz="2400" dirty="0" smtClean="0">
                <a:ea typeface="Arial Unicode MS" panose="020B0604020202020204" pitchFamily="34" charset="-128"/>
                <a:cs typeface="Arial Unicode MS" panose="020B0604020202020204" pitchFamily="34" charset="-128"/>
              </a:rPr>
              <a:t>3 </a:t>
            </a:r>
            <a:r>
              <a:rPr lang="fr-FR" sz="2400" dirty="0" smtClean="0">
                <a:ea typeface="Arial Unicode MS" panose="020B0604020202020204" pitchFamily="34" charset="-128"/>
                <a:cs typeface="Arial Unicode MS" panose="020B0604020202020204" pitchFamily="34" charset="-128"/>
              </a:rPr>
              <a:t>du </a:t>
            </a:r>
            <a:r>
              <a:rPr lang="fr-FR" sz="2400" b="1" dirty="0" smtClean="0">
                <a:ea typeface="Arial Unicode MS" panose="020B0604020202020204" pitchFamily="34" charset="-128"/>
                <a:cs typeface="Arial Unicode MS" panose="020B0604020202020204" pitchFamily="34" charset="-128"/>
              </a:rPr>
              <a:t>Pacte </a:t>
            </a:r>
            <a:r>
              <a:rPr lang="fr-FR" sz="2400" b="1" dirty="0" smtClean="0">
                <a:ea typeface="Arial Unicode MS" panose="020B0604020202020204" pitchFamily="34" charset="-128"/>
                <a:cs typeface="Arial Unicode MS" panose="020B0604020202020204" pitchFamily="34" charset="-128"/>
              </a:rPr>
              <a:t>international relatif aux Droits économiques, Sociaux et </a:t>
            </a:r>
            <a:r>
              <a:rPr lang="fr-FR" sz="2400" b="1" dirty="0" smtClean="0">
                <a:ea typeface="Arial Unicode MS" panose="020B0604020202020204" pitchFamily="34" charset="-128"/>
                <a:cs typeface="Arial Unicode MS" panose="020B0604020202020204" pitchFamily="34" charset="-128"/>
              </a:rPr>
              <a:t>Culturels (PIDESC) </a:t>
            </a:r>
            <a:r>
              <a:rPr lang="fr-FR" sz="2400" dirty="0" smtClean="0">
                <a:ea typeface="Arial Unicode MS" panose="020B0604020202020204" pitchFamily="34" charset="-128"/>
                <a:cs typeface="Arial Unicode MS" panose="020B0604020202020204" pitchFamily="34" charset="-128"/>
              </a:rPr>
              <a:t>engage l’Etat partie à assurer </a:t>
            </a:r>
            <a:r>
              <a:rPr lang="fr-FR" sz="2400" i="1" dirty="0" smtClean="0">
                <a:ea typeface="Arial Unicode MS" panose="020B0604020202020204" pitchFamily="34" charset="-128"/>
                <a:cs typeface="Arial Unicode MS" panose="020B0604020202020204" pitchFamily="34" charset="-128"/>
              </a:rPr>
              <a:t>« le droit égal qu’ont l’homme et la femme au bénéfice de tous les droits économiques, sociaux et culturels qui y sont énumérés </a:t>
            </a:r>
            <a:r>
              <a:rPr lang="fr-FR" sz="2400" i="1" dirty="0" smtClean="0">
                <a:ea typeface="Arial Unicode MS" panose="020B0604020202020204" pitchFamily="34" charset="-128"/>
                <a:cs typeface="Arial Unicode MS" panose="020B0604020202020204" pitchFamily="34" charset="-128"/>
              </a:rPr>
              <a:t>».</a:t>
            </a:r>
            <a:r>
              <a:rPr lang="fr-FR" sz="2400" dirty="0" smtClean="0">
                <a:ea typeface="Arial Unicode MS" panose="020B0604020202020204" pitchFamily="34" charset="-128"/>
                <a:cs typeface="Arial Unicode MS" panose="020B0604020202020204" pitchFamily="34" charset="-128"/>
              </a:rPr>
              <a:t> </a:t>
            </a:r>
            <a:r>
              <a:rPr lang="fr-FR" sz="2400" dirty="0" smtClean="0">
                <a:ea typeface="Arial Unicode MS" panose="020B0604020202020204" pitchFamily="34" charset="-128"/>
                <a:cs typeface="Arial Unicode MS" panose="020B0604020202020204" pitchFamily="34" charset="-128"/>
              </a:rPr>
              <a:t>Dans la même logique, le PIDESC invite, en son article 2, chaque Etat partie à assurer </a:t>
            </a:r>
            <a:r>
              <a:rPr lang="fr-FR" sz="2400" i="1" dirty="0" smtClean="0">
                <a:ea typeface="Arial Unicode MS" panose="020B0604020202020204" pitchFamily="34" charset="-128"/>
                <a:cs typeface="Arial Unicode MS" panose="020B0604020202020204" pitchFamily="34" charset="-128"/>
              </a:rPr>
              <a:t>« le droit égal des hommes et des femmes de jouir de tous les droits civils et politiques </a:t>
            </a:r>
            <a:r>
              <a:rPr lang="fr-FR" sz="2400" i="1" dirty="0" smtClean="0">
                <a:ea typeface="Arial Unicode MS" panose="020B0604020202020204" pitchFamily="34" charset="-128"/>
                <a:cs typeface="Arial Unicode MS" panose="020B0604020202020204" pitchFamily="34" charset="-128"/>
              </a:rPr>
              <a:t>énoncés </a:t>
            </a:r>
            <a:r>
              <a:rPr lang="fr-FR" sz="2400" i="1" dirty="0" smtClean="0">
                <a:ea typeface="Arial Unicode MS" panose="020B0604020202020204" pitchFamily="34" charset="-128"/>
                <a:cs typeface="Arial Unicode MS" panose="020B0604020202020204" pitchFamily="34" charset="-128"/>
              </a:rPr>
              <a:t>».</a:t>
            </a:r>
            <a:endParaRPr lang="fr-FR" sz="2400" i="1" dirty="0" smtClean="0"/>
          </a:p>
          <a:p>
            <a:pPr marL="360363" indent="0" algn="just">
              <a:buNone/>
              <a:defRPr/>
            </a:pPr>
            <a:endParaRPr lang="fr-FR" sz="2400" dirty="0" smtClean="0"/>
          </a:p>
          <a:p>
            <a:pPr marL="360363" indent="0" algn="just">
              <a:buNone/>
              <a:defRPr/>
            </a:pPr>
            <a:endParaRPr lang="fr-FR" sz="2400" dirty="0"/>
          </a:p>
        </p:txBody>
      </p:sp>
      <p:pic>
        <p:nvPicPr>
          <p:cNvPr id="4" name="Image 3" descr="Logo_AJPD.PNG"/>
          <p:cNvPicPr>
            <a:picLocks noChangeAspect="1"/>
          </p:cNvPicPr>
          <p:nvPr/>
        </p:nvPicPr>
        <p:blipFill>
          <a:blip r:embed="rId2" cstate="print"/>
          <a:stretch>
            <a:fillRect/>
          </a:stretch>
        </p:blipFill>
        <p:spPr bwMode="auto">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a:t>
            </a:r>
            <a:r>
              <a:rPr lang="fr-FR" sz="4000" b="1" dirty="0" smtClean="0">
                <a:latin typeface="+mn-lt"/>
                <a:ea typeface="Arial Unicode MS" panose="020B0604020202020204" pitchFamily="34" charset="-128"/>
                <a:cs typeface="Arial Unicode MS" panose="020B0604020202020204" pitchFamily="34" charset="-128"/>
              </a:rPr>
              <a:t>régionaux </a:t>
            </a:r>
            <a:r>
              <a:rPr lang="fr-FR" sz="4000" b="1" dirty="0" smtClean="0">
                <a:latin typeface="+mn-lt"/>
                <a:ea typeface="Arial Unicode MS" panose="020B0604020202020204" pitchFamily="34" charset="-128"/>
                <a:cs typeface="Arial Unicode MS" panose="020B0604020202020204" pitchFamily="34" charset="-128"/>
              </a:rPr>
              <a:t>applicables 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2020497"/>
            <a:ext cx="10515600" cy="4200420"/>
          </a:xfrm>
          <a:prstGeom prst="rect">
            <a:avLst/>
          </a:prstGeom>
          <a:noFill/>
        </p:spPr>
        <p:txBody>
          <a:bodyPr>
            <a:noAutofit/>
          </a:bodyPr>
          <a:lstStyle/>
          <a:p>
            <a:pPr marL="0" indent="0" algn="just">
              <a:buNone/>
              <a:defRPr/>
            </a:pPr>
            <a:r>
              <a:rPr lang="fr-FR" sz="2400" b="1" dirty="0" smtClean="0">
                <a:ea typeface="Arial Unicode MS" panose="020B0604020202020204" pitchFamily="34" charset="-128"/>
                <a:cs typeface="Arial Unicode MS" panose="020B0604020202020204" pitchFamily="34" charset="-128"/>
              </a:rPr>
              <a:t>Au </a:t>
            </a:r>
            <a:r>
              <a:rPr lang="fr-FR" sz="2400" b="1" dirty="0" smtClean="0">
                <a:ea typeface="Arial Unicode MS" panose="020B0604020202020204" pitchFamily="34" charset="-128"/>
                <a:cs typeface="Arial Unicode MS" panose="020B0604020202020204" pitchFamily="34" charset="-128"/>
              </a:rPr>
              <a:t>niveau régional, </a:t>
            </a:r>
            <a:r>
              <a:rPr lang="fr-FR" sz="2400" dirty="0" smtClean="0">
                <a:ea typeface="Arial Unicode MS" panose="020B0604020202020204" pitchFamily="34" charset="-128"/>
                <a:cs typeface="Arial Unicode MS" panose="020B0604020202020204" pitchFamily="34" charset="-128"/>
              </a:rPr>
              <a:t>les pays de l’Afrique centrale appartiennent à des organisations régionales dont l’Union africaine et la CEAC, la CIERGL, la CEMAC, et bien d’autres, qui sont toutes des entités sensibles à la protection et la promotion des droits de l’homme en </a:t>
            </a:r>
            <a:r>
              <a:rPr lang="fr-FR" sz="2400" dirty="0" smtClean="0">
                <a:ea typeface="Arial Unicode MS" panose="020B0604020202020204" pitchFamily="34" charset="-128"/>
                <a:cs typeface="Arial Unicode MS" panose="020B0604020202020204" pitchFamily="34" charset="-128"/>
              </a:rPr>
              <a:t>général, </a:t>
            </a:r>
            <a:r>
              <a:rPr lang="fr-FR" sz="2400" dirty="0" smtClean="0">
                <a:ea typeface="Arial Unicode MS" panose="020B0604020202020204" pitchFamily="34" charset="-128"/>
                <a:cs typeface="Arial Unicode MS" panose="020B0604020202020204" pitchFamily="34" charset="-128"/>
              </a:rPr>
              <a:t>et de l’égalité des sexes en particulier</a:t>
            </a:r>
            <a:r>
              <a:rPr lang="fr-FR" sz="2400" dirty="0" smtClean="0">
                <a:ea typeface="Arial Unicode MS" panose="020B0604020202020204" pitchFamily="34" charset="-128"/>
                <a:cs typeface="Arial Unicode MS" panose="020B0604020202020204" pitchFamily="34" charset="-128"/>
              </a:rPr>
              <a:t>.</a:t>
            </a:r>
          </a:p>
          <a:p>
            <a:pPr marL="0" indent="0" algn="just">
              <a:buFont typeface="Arial" pitchFamily="34" charset="0"/>
              <a:buChar char="•"/>
              <a:defRPr/>
            </a:pPr>
            <a:r>
              <a:rPr lang="fr-FR" sz="2400" dirty="0" smtClean="0">
                <a:ea typeface="Arial Unicode MS" panose="020B0604020202020204" pitchFamily="34" charset="-128"/>
                <a:cs typeface="Arial Unicode MS" panose="020B0604020202020204" pitchFamily="34" charset="-128"/>
              </a:rPr>
              <a:t> </a:t>
            </a:r>
            <a:r>
              <a:rPr lang="fr-FR" sz="2400" b="1" dirty="0" smtClean="0">
                <a:ea typeface="Arial Unicode MS" panose="020B0604020202020204" pitchFamily="34" charset="-128"/>
                <a:cs typeface="Arial Unicode MS" panose="020B0604020202020204" pitchFamily="34" charset="-128"/>
              </a:rPr>
              <a:t>La </a:t>
            </a:r>
            <a:r>
              <a:rPr lang="fr-FR" sz="2400" b="1" dirty="0" smtClean="0">
                <a:ea typeface="Arial Unicode MS" panose="020B0604020202020204" pitchFamily="34" charset="-128"/>
                <a:cs typeface="Arial Unicode MS" panose="020B0604020202020204" pitchFamily="34" charset="-128"/>
              </a:rPr>
              <a:t>Charte africaine des droits de l’Homme et des peuples (CADHP) </a:t>
            </a:r>
            <a:r>
              <a:rPr lang="fr-FR" sz="2400" dirty="0" smtClean="0">
                <a:ea typeface="Arial Unicode MS" panose="020B0604020202020204" pitchFamily="34" charset="-128"/>
                <a:cs typeface="Arial Unicode MS" panose="020B0604020202020204" pitchFamily="34" charset="-128"/>
              </a:rPr>
              <a:t>fait office de cadre global de protection sans pour autant être dédiée aux droits catégoriels touchant à la protection des droits des femmes. </a:t>
            </a:r>
            <a:r>
              <a:rPr lang="fr-FR" sz="2400" dirty="0" smtClean="0">
                <a:ea typeface="Arial Unicode MS" panose="020B0604020202020204" pitchFamily="34" charset="-128"/>
                <a:cs typeface="Arial Unicode MS" panose="020B0604020202020204" pitchFamily="34" charset="-128"/>
              </a:rPr>
              <a:t>En </a:t>
            </a:r>
            <a:r>
              <a:rPr lang="fr-FR" sz="2400" dirty="0" smtClean="0">
                <a:ea typeface="Arial Unicode MS" panose="020B0604020202020204" pitchFamily="34" charset="-128"/>
                <a:cs typeface="Arial Unicode MS" panose="020B0604020202020204" pitchFamily="34" charset="-128"/>
              </a:rPr>
              <a:t>effet, la CADHP pose un cadre général de protection des droits fondamentaux individuels et collectifs. </a:t>
            </a:r>
            <a:r>
              <a:rPr lang="fr-FR" sz="2400" dirty="0" smtClean="0">
                <a:ea typeface="Arial Unicode MS" panose="020B0604020202020204" pitchFamily="34" charset="-128"/>
                <a:cs typeface="Arial Unicode MS" panose="020B0604020202020204" pitchFamily="34" charset="-128"/>
              </a:rPr>
              <a:t>C’est </a:t>
            </a:r>
            <a:r>
              <a:rPr lang="fr-FR" sz="2400" dirty="0" smtClean="0">
                <a:ea typeface="Arial Unicode MS" panose="020B0604020202020204" pitchFamily="34" charset="-128"/>
                <a:cs typeface="Arial Unicode MS" panose="020B0604020202020204" pitchFamily="34" charset="-128"/>
              </a:rPr>
              <a:t>d’ailleurs la raison pour laquelle, il lui sera adjoint en 2003 </a:t>
            </a:r>
            <a:r>
              <a:rPr lang="fr-FR" sz="2400" b="1" dirty="0" smtClean="0">
                <a:ea typeface="Arial Unicode MS" panose="020B0604020202020204" pitchFamily="34" charset="-128"/>
                <a:cs typeface="Arial Unicode MS" panose="020B0604020202020204" pitchFamily="34" charset="-128"/>
              </a:rPr>
              <a:t>un protocole additionnel relatif aux droits des femmes </a:t>
            </a:r>
            <a:r>
              <a:rPr lang="fr-FR" sz="2400" dirty="0" smtClean="0">
                <a:ea typeface="Arial Unicode MS" panose="020B0604020202020204" pitchFamily="34" charset="-128"/>
                <a:cs typeface="Arial Unicode MS" panose="020B0604020202020204" pitchFamily="34" charset="-128"/>
              </a:rPr>
              <a:t>communément appelé le </a:t>
            </a:r>
            <a:r>
              <a:rPr lang="fr-FR" sz="2400" b="1" dirty="0" smtClean="0">
                <a:ea typeface="Arial Unicode MS" panose="020B0604020202020204" pitchFamily="34" charset="-128"/>
                <a:cs typeface="Arial Unicode MS" panose="020B0604020202020204" pitchFamily="34" charset="-128"/>
              </a:rPr>
              <a:t>Protocole de </a:t>
            </a:r>
            <a:r>
              <a:rPr lang="fr-FR" sz="2400" b="1" dirty="0" smtClean="0">
                <a:ea typeface="Arial Unicode MS" panose="020B0604020202020204" pitchFamily="34" charset="-128"/>
                <a:cs typeface="Arial Unicode MS" panose="020B0604020202020204" pitchFamily="34" charset="-128"/>
              </a:rPr>
              <a:t>Maputo. </a:t>
            </a:r>
            <a:r>
              <a:rPr lang="fr-FR" sz="2400" dirty="0" smtClean="0">
                <a:ea typeface="Arial Unicode MS" panose="020B0604020202020204" pitchFamily="34" charset="-128"/>
                <a:cs typeface="Arial Unicode MS" panose="020B0604020202020204" pitchFamily="34" charset="-128"/>
              </a:rPr>
              <a:t>Au </a:t>
            </a:r>
            <a:r>
              <a:rPr lang="fr-FR" sz="2400" dirty="0" smtClean="0">
                <a:ea typeface="Arial Unicode MS" panose="020B0604020202020204" pitchFamily="34" charset="-128"/>
                <a:cs typeface="Arial Unicode MS" panose="020B0604020202020204" pitchFamily="34" charset="-128"/>
              </a:rPr>
              <a:t>niveau régional, ce </a:t>
            </a:r>
            <a:r>
              <a:rPr lang="fr-FR" sz="2400" dirty="0" smtClean="0">
                <a:ea typeface="Arial Unicode MS" panose="020B0604020202020204" pitchFamily="34" charset="-128"/>
                <a:cs typeface="Arial Unicode MS" panose="020B0604020202020204" pitchFamily="34" charset="-128"/>
              </a:rPr>
              <a:t>protocole </a:t>
            </a:r>
            <a:r>
              <a:rPr lang="fr-FR" sz="2400" dirty="0" smtClean="0">
                <a:ea typeface="Arial Unicode MS" panose="020B0604020202020204" pitchFamily="34" charset="-128"/>
                <a:cs typeface="Arial Unicode MS" panose="020B0604020202020204" pitchFamily="34" charset="-128"/>
              </a:rPr>
              <a:t>fait office de référence en matière de lutte contre les violences basées sur le genre.</a:t>
            </a:r>
            <a:endParaRPr lang="fr-FR" sz="2400" dirty="0" smtClean="0"/>
          </a:p>
          <a:p>
            <a:pPr marL="360363" indent="0" algn="just">
              <a:buNone/>
              <a:defRPr/>
            </a:pPr>
            <a:endParaRPr lang="fr-FR" sz="2400" dirty="0"/>
          </a:p>
        </p:txBody>
      </p:sp>
      <p:pic>
        <p:nvPicPr>
          <p:cNvPr id="4" name="Image 3" descr="Logo_AJPD.PNG"/>
          <p:cNvPicPr>
            <a:picLocks noChangeAspect="1"/>
          </p:cNvPicPr>
          <p:nvPr/>
        </p:nvPicPr>
        <p:blipFill>
          <a:blip r:embed="rId2" cstate="print"/>
          <a:stretch>
            <a:fillRect/>
          </a:stretch>
        </p:blipFill>
        <p:spPr bwMode="auto">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23210" y="365125"/>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a:t>
            </a:r>
            <a:r>
              <a:rPr lang="fr-FR" sz="4000" b="1" dirty="0" smtClean="0">
                <a:latin typeface="+mn-lt"/>
                <a:ea typeface="Arial Unicode MS" panose="020B0604020202020204" pitchFamily="34" charset="-128"/>
                <a:cs typeface="Arial Unicode MS" panose="020B0604020202020204" pitchFamily="34" charset="-128"/>
              </a:rPr>
              <a:t>régionaux </a:t>
            </a:r>
            <a:r>
              <a:rPr lang="fr-FR" sz="4000" b="1" dirty="0" smtClean="0">
                <a:latin typeface="+mn-lt"/>
                <a:ea typeface="Arial Unicode MS" panose="020B0604020202020204" pitchFamily="34" charset="-128"/>
                <a:cs typeface="Arial Unicode MS" panose="020B0604020202020204" pitchFamily="34" charset="-128"/>
              </a:rPr>
              <a:t>applicables 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1945546"/>
            <a:ext cx="10515600" cy="4200420"/>
          </a:xfrm>
          <a:prstGeom prst="rect">
            <a:avLst/>
          </a:prstGeom>
          <a:noFill/>
        </p:spPr>
        <p:txBody>
          <a:bodyPr>
            <a:noAutofit/>
          </a:bodyPr>
          <a:lstStyle/>
          <a:p>
            <a:pPr marL="0" indent="0" algn="just">
              <a:buNone/>
              <a:defRPr/>
            </a:pPr>
            <a:r>
              <a:rPr lang="fr-FR" sz="2100" dirty="0" smtClean="0">
                <a:ea typeface="Arial Unicode MS" panose="020B0604020202020204" pitchFamily="34" charset="-128"/>
                <a:cs typeface="Arial Unicode MS" panose="020B0604020202020204" pitchFamily="34" charset="-128"/>
              </a:rPr>
              <a:t>Il vise à promouvoir </a:t>
            </a:r>
            <a:r>
              <a:rPr lang="fr-FR" sz="2100" b="1" dirty="0" smtClean="0">
                <a:ea typeface="Arial Unicode MS" panose="020B0604020202020204" pitchFamily="34" charset="-128"/>
                <a:cs typeface="Arial Unicode MS" panose="020B0604020202020204" pitchFamily="34" charset="-128"/>
              </a:rPr>
              <a:t>les principes de l’égalité, de la paix, de la liberté, de la dignité, de la justice, de la solidarité et de la démocratie</a:t>
            </a:r>
            <a:r>
              <a:rPr lang="fr-FR" sz="2100" b="1" dirty="0" smtClean="0">
                <a:ea typeface="Arial Unicode MS" panose="020B0604020202020204" pitchFamily="34" charset="-128"/>
                <a:cs typeface="Arial Unicode MS" panose="020B0604020202020204" pitchFamily="34" charset="-128"/>
              </a:rPr>
              <a:t>.</a:t>
            </a:r>
          </a:p>
          <a:p>
            <a:pPr marL="0" indent="0" algn="just">
              <a:buNone/>
              <a:defRPr/>
            </a:pPr>
            <a:r>
              <a:rPr lang="fr-FR" sz="2100" dirty="0" smtClean="0">
                <a:ea typeface="Arial Unicode MS" panose="020B0604020202020204" pitchFamily="34" charset="-128"/>
                <a:cs typeface="Arial Unicode MS" panose="020B0604020202020204" pitchFamily="34" charset="-128"/>
              </a:rPr>
              <a:t>En </a:t>
            </a:r>
            <a:r>
              <a:rPr lang="fr-FR" sz="2100" dirty="0" smtClean="0">
                <a:ea typeface="Arial Unicode MS" panose="020B0604020202020204" pitchFamily="34" charset="-128"/>
                <a:cs typeface="Arial Unicode MS" panose="020B0604020202020204" pitchFamily="34" charset="-128"/>
              </a:rPr>
              <a:t>outre, il définit les notions de discrimination et de violence à l’égard des </a:t>
            </a:r>
            <a:r>
              <a:rPr lang="fr-FR" sz="2100" dirty="0" smtClean="0">
                <a:ea typeface="Arial Unicode MS" panose="020B0604020202020204" pitchFamily="34" charset="-128"/>
                <a:cs typeface="Arial Unicode MS" panose="020B0604020202020204" pitchFamily="34" charset="-128"/>
              </a:rPr>
              <a:t>femmes, </a:t>
            </a:r>
            <a:r>
              <a:rPr lang="fr-FR" sz="2100" dirty="0" smtClean="0">
                <a:ea typeface="Arial Unicode MS" panose="020B0604020202020204" pitchFamily="34" charset="-128"/>
                <a:cs typeface="Arial Unicode MS" panose="020B0604020202020204" pitchFamily="34" charset="-128"/>
              </a:rPr>
              <a:t>et précise les mesures que les États parties doivent prendre dans le domaine public comme dans la sphère privée pour mettre fin à ces pratiques. </a:t>
            </a:r>
            <a:endParaRPr lang="fr-FR" sz="2100" dirty="0" smtClean="0">
              <a:ea typeface="Arial Unicode MS" panose="020B0604020202020204" pitchFamily="34" charset="-128"/>
              <a:cs typeface="Arial Unicode MS" panose="020B0604020202020204" pitchFamily="34" charset="-128"/>
            </a:endParaRPr>
          </a:p>
          <a:p>
            <a:pPr marL="0" indent="0" algn="just">
              <a:buNone/>
              <a:defRPr/>
            </a:pPr>
            <a:r>
              <a:rPr lang="fr-FR" sz="2100" dirty="0" smtClean="0">
                <a:ea typeface="Arial Unicode MS" panose="020B0604020202020204" pitchFamily="34" charset="-128"/>
                <a:cs typeface="Arial Unicode MS" panose="020B0604020202020204" pitchFamily="34" charset="-128"/>
              </a:rPr>
              <a:t>Le </a:t>
            </a:r>
            <a:r>
              <a:rPr lang="fr-FR" sz="2100" dirty="0" smtClean="0">
                <a:ea typeface="Arial Unicode MS" panose="020B0604020202020204" pitchFamily="34" charset="-128"/>
                <a:cs typeface="Arial Unicode MS" panose="020B0604020202020204" pitchFamily="34" charset="-128"/>
              </a:rPr>
              <a:t>Protocole de Maputo a fait l’objet d’une certaine méfiance, voire d’une hostilité notamment de la part des autorités religieuses et coutumières en Afrique. </a:t>
            </a:r>
            <a:r>
              <a:rPr lang="fr-FR" sz="2100" dirty="0" smtClean="0">
                <a:ea typeface="Arial Unicode MS" panose="020B0604020202020204" pitchFamily="34" charset="-128"/>
                <a:cs typeface="Arial Unicode MS" panose="020B0604020202020204" pitchFamily="34" charset="-128"/>
              </a:rPr>
              <a:t>Son </a:t>
            </a:r>
            <a:r>
              <a:rPr lang="fr-FR" sz="2100" dirty="0" smtClean="0">
                <a:ea typeface="Arial Unicode MS" panose="020B0604020202020204" pitchFamily="34" charset="-128"/>
                <a:cs typeface="Arial Unicode MS" panose="020B0604020202020204" pitchFamily="34" charset="-128"/>
              </a:rPr>
              <a:t>article 14 en est l’illustration la plus </a:t>
            </a:r>
            <a:r>
              <a:rPr lang="fr-FR" sz="2100" dirty="0" smtClean="0">
                <a:ea typeface="Arial Unicode MS" panose="020B0604020202020204" pitchFamily="34" charset="-128"/>
                <a:cs typeface="Arial Unicode MS" panose="020B0604020202020204" pitchFamily="34" charset="-128"/>
              </a:rPr>
              <a:t>emblématique </a:t>
            </a:r>
            <a:r>
              <a:rPr lang="fr-FR" sz="2100" dirty="0" smtClean="0">
                <a:ea typeface="Arial Unicode MS" panose="020B0604020202020204" pitchFamily="34" charset="-128"/>
                <a:cs typeface="Arial Unicode MS" panose="020B0604020202020204" pitchFamily="34" charset="-128"/>
              </a:rPr>
              <a:t>puisqu’il prévoit le </a:t>
            </a:r>
            <a:r>
              <a:rPr lang="fr-FR" sz="2100" i="1" dirty="0" smtClean="0">
                <a:ea typeface="Arial Unicode MS" panose="020B0604020202020204" pitchFamily="34" charset="-128"/>
                <a:cs typeface="Arial Unicode MS" panose="020B0604020202020204" pitchFamily="34" charset="-128"/>
              </a:rPr>
              <a:t>« droit à la santé et au contrôle des fonctions de reproduction </a:t>
            </a:r>
            <a:r>
              <a:rPr lang="fr-FR" sz="2100" i="1" dirty="0" smtClean="0">
                <a:ea typeface="Arial Unicode MS" panose="020B0604020202020204" pitchFamily="34" charset="-128"/>
                <a:cs typeface="Arial Unicode MS" panose="020B0604020202020204" pitchFamily="34" charset="-128"/>
              </a:rPr>
              <a:t>», </a:t>
            </a:r>
            <a:r>
              <a:rPr lang="fr-FR" sz="2100" dirty="0" smtClean="0">
                <a:ea typeface="Arial Unicode MS" panose="020B0604020202020204" pitchFamily="34" charset="-128"/>
                <a:cs typeface="Arial Unicode MS" panose="020B0604020202020204" pitchFamily="34" charset="-128"/>
              </a:rPr>
              <a:t>et </a:t>
            </a:r>
            <a:r>
              <a:rPr lang="fr-FR" sz="2100" dirty="0" smtClean="0">
                <a:ea typeface="Arial Unicode MS" panose="020B0604020202020204" pitchFamily="34" charset="-128"/>
                <a:cs typeface="Arial Unicode MS" panose="020B0604020202020204" pitchFamily="34" charset="-128"/>
              </a:rPr>
              <a:t>engage les États à </a:t>
            </a:r>
            <a:r>
              <a:rPr lang="fr-FR" sz="2100" i="1" dirty="0" smtClean="0">
                <a:ea typeface="Arial Unicode MS" panose="020B0604020202020204" pitchFamily="34" charset="-128"/>
                <a:cs typeface="Arial Unicode MS" panose="020B0604020202020204" pitchFamily="34" charset="-128"/>
              </a:rPr>
              <a:t>« protéger les droits reproductifs des femmes, particulièrement en autorisant l’avortement médicalisé </a:t>
            </a:r>
            <a:r>
              <a:rPr lang="fr-FR" sz="2100" i="1" dirty="0" smtClean="0">
                <a:ea typeface="Arial Unicode MS" panose="020B0604020202020204" pitchFamily="34" charset="-128"/>
                <a:cs typeface="Arial Unicode MS" panose="020B0604020202020204" pitchFamily="34" charset="-128"/>
              </a:rPr>
              <a:t>».</a:t>
            </a:r>
          </a:p>
          <a:p>
            <a:pPr marL="0" indent="0" algn="just">
              <a:buNone/>
              <a:defRPr/>
            </a:pPr>
            <a:r>
              <a:rPr lang="fr-FR" sz="2100" dirty="0" smtClean="0">
                <a:ea typeface="Arial Unicode MS" panose="020B0604020202020204" pitchFamily="34" charset="-128"/>
                <a:cs typeface="Arial Unicode MS" panose="020B0604020202020204" pitchFamily="34" charset="-128"/>
              </a:rPr>
              <a:t>Ainsi</a:t>
            </a:r>
            <a:r>
              <a:rPr lang="fr-FR" sz="2100" dirty="0" smtClean="0">
                <a:ea typeface="Arial Unicode MS" panose="020B0604020202020204" pitchFamily="34" charset="-128"/>
                <a:cs typeface="Arial Unicode MS" panose="020B0604020202020204" pitchFamily="34" charset="-128"/>
              </a:rPr>
              <a:t>, ce principe de </a:t>
            </a:r>
            <a:r>
              <a:rPr lang="fr-FR" sz="2100" b="1" dirty="0" smtClean="0">
                <a:ea typeface="Arial Unicode MS" panose="020B0604020202020204" pitchFamily="34" charset="-128"/>
                <a:cs typeface="Arial Unicode MS" panose="020B0604020202020204" pitchFamily="34" charset="-128"/>
              </a:rPr>
              <a:t>libre accès à l’avortement médicalisé </a:t>
            </a:r>
            <a:r>
              <a:rPr lang="fr-FR" sz="2100" dirty="0" smtClean="0">
                <a:ea typeface="Arial Unicode MS" panose="020B0604020202020204" pitchFamily="34" charset="-128"/>
                <a:cs typeface="Arial Unicode MS" panose="020B0604020202020204" pitchFamily="34" charset="-128"/>
              </a:rPr>
              <a:t>fait du protocole de Maputo le premier instrument contraignant de droit international à définir explicitement l’avortement comme un droit humain </a:t>
            </a:r>
            <a:r>
              <a:rPr lang="fr-FR" sz="2100" i="1" dirty="0" smtClean="0">
                <a:ea typeface="Arial Unicode MS" panose="020B0604020202020204" pitchFamily="34" charset="-128"/>
                <a:cs typeface="Arial Unicode MS" panose="020B0604020202020204" pitchFamily="34" charset="-128"/>
              </a:rPr>
              <a:t>« en cas d’agression sexuelle, de viol, d’inceste et lorsque la grossesse met en danger la santé sexuelle et physique de la mère ou la vie de la mère ou du fœtus </a:t>
            </a:r>
            <a:r>
              <a:rPr lang="fr-FR" sz="2100" i="1" dirty="0" smtClean="0">
                <a:ea typeface="Arial Unicode MS" panose="020B0604020202020204" pitchFamily="34" charset="-128"/>
                <a:cs typeface="Arial Unicode MS" panose="020B0604020202020204" pitchFamily="34" charset="-128"/>
              </a:rPr>
              <a:t>».</a:t>
            </a:r>
            <a:endParaRPr lang="fr-FR" sz="2100" i="1" dirty="0"/>
          </a:p>
        </p:txBody>
      </p:sp>
      <p:pic>
        <p:nvPicPr>
          <p:cNvPr id="4" name="Image 3" descr="Logo_AJPD.PNG"/>
          <p:cNvPicPr>
            <a:picLocks noChangeAspect="1"/>
          </p:cNvPicPr>
          <p:nvPr/>
        </p:nvPicPr>
        <p:blipFill>
          <a:blip r:embed="rId2" cstate="print"/>
          <a:stretch>
            <a:fillRect/>
          </a:stretch>
        </p:blipFill>
        <p:spPr bwMode="auto">
          <a:xfrm>
            <a:off x="10745541" y="605943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440076"/>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a:t>
            </a:r>
            <a:r>
              <a:rPr lang="fr-FR" sz="4000" b="1" dirty="0" smtClean="0">
                <a:latin typeface="+mn-lt"/>
                <a:ea typeface="Arial Unicode MS" panose="020B0604020202020204" pitchFamily="34" charset="-128"/>
                <a:cs typeface="Arial Unicode MS" panose="020B0604020202020204" pitchFamily="34" charset="-128"/>
              </a:rPr>
              <a:t>régionaux </a:t>
            </a:r>
            <a:r>
              <a:rPr lang="fr-FR" sz="4000" b="1" dirty="0" smtClean="0">
                <a:latin typeface="+mn-lt"/>
                <a:ea typeface="Arial Unicode MS" panose="020B0604020202020204" pitchFamily="34" charset="-128"/>
                <a:cs typeface="Arial Unicode MS" panose="020B0604020202020204" pitchFamily="34" charset="-128"/>
              </a:rPr>
              <a:t>applicables 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2020497"/>
            <a:ext cx="10515600" cy="4200420"/>
          </a:xfrm>
          <a:prstGeom prst="rect">
            <a:avLst/>
          </a:prstGeom>
          <a:noFill/>
        </p:spPr>
        <p:txBody>
          <a:bodyPr>
            <a:noAutofit/>
          </a:bodyPr>
          <a:lstStyle/>
          <a:p>
            <a:pPr marL="0" indent="0" algn="just">
              <a:buNone/>
              <a:defRPr/>
            </a:pPr>
            <a:r>
              <a:rPr lang="fr-FR" sz="2200" dirty="0" smtClean="0">
                <a:ea typeface="Arial Unicode MS" panose="020B0604020202020204" pitchFamily="34" charset="-128"/>
                <a:cs typeface="Arial Unicode MS" panose="020B0604020202020204" pitchFamily="34" charset="-128"/>
              </a:rPr>
              <a:t>R</a:t>
            </a:r>
            <a:r>
              <a:rPr lang="fr-FR" sz="2200" dirty="0" smtClean="0">
                <a:ea typeface="Arial Unicode MS" panose="020B0604020202020204" pitchFamily="34" charset="-128"/>
                <a:cs typeface="Arial Unicode MS" panose="020B0604020202020204" pitchFamily="34" charset="-128"/>
              </a:rPr>
              <a:t>elativement </a:t>
            </a:r>
            <a:r>
              <a:rPr lang="fr-FR" sz="2200" dirty="0" smtClean="0">
                <a:ea typeface="Arial Unicode MS" panose="020B0604020202020204" pitchFamily="34" charset="-128"/>
                <a:cs typeface="Arial Unicode MS" panose="020B0604020202020204" pitchFamily="34" charset="-128"/>
              </a:rPr>
              <a:t>aux droits politiques, </a:t>
            </a:r>
            <a:r>
              <a:rPr lang="fr-FR" sz="2200" b="1" dirty="0" smtClean="0">
                <a:ea typeface="Arial Unicode MS" panose="020B0604020202020204" pitchFamily="34" charset="-128"/>
                <a:cs typeface="Arial Unicode MS" panose="020B0604020202020204" pitchFamily="34" charset="-128"/>
              </a:rPr>
              <a:t>la Déclaration solennelle des chefs d’Etats de l’Union africaine sur l’égalité entre les hommes et les femmes en Afrique </a:t>
            </a:r>
            <a:r>
              <a:rPr lang="fr-FR" sz="2200" dirty="0" smtClean="0">
                <a:ea typeface="Arial Unicode MS" panose="020B0604020202020204" pitchFamily="34" charset="-128"/>
                <a:cs typeface="Arial Unicode MS" panose="020B0604020202020204" pitchFamily="34" charset="-128"/>
              </a:rPr>
              <a:t>de </a:t>
            </a:r>
            <a:r>
              <a:rPr lang="fr-FR" sz="2200" dirty="0" smtClean="0">
                <a:ea typeface="Arial Unicode MS" panose="020B0604020202020204" pitchFamily="34" charset="-128"/>
                <a:cs typeface="Arial Unicode MS" panose="020B0604020202020204" pitchFamily="34" charset="-128"/>
              </a:rPr>
              <a:t>juillet </a:t>
            </a:r>
            <a:r>
              <a:rPr lang="fr-FR" sz="2200" dirty="0" smtClean="0">
                <a:ea typeface="Arial Unicode MS" panose="020B0604020202020204" pitchFamily="34" charset="-128"/>
                <a:cs typeface="Arial Unicode MS" panose="020B0604020202020204" pitchFamily="34" charset="-128"/>
              </a:rPr>
              <a:t>2004, consacre </a:t>
            </a:r>
            <a:r>
              <a:rPr lang="fr-FR" sz="2200" dirty="0" smtClean="0">
                <a:ea typeface="Arial Unicode MS" panose="020B0604020202020204" pitchFamily="34" charset="-128"/>
                <a:cs typeface="Arial Unicode MS" panose="020B0604020202020204" pitchFamily="34" charset="-128"/>
              </a:rPr>
              <a:t>l’engagement des chefs d’Etats signataires à porter à au moins 30 % la participation des femmes dans toutes les instances de prise de décision et des postes électifs. </a:t>
            </a:r>
            <a:endParaRPr lang="fr-FR" sz="2200" dirty="0" smtClean="0">
              <a:ea typeface="Arial Unicode MS" panose="020B0604020202020204" pitchFamily="34" charset="-128"/>
              <a:cs typeface="Arial Unicode MS" panose="020B0604020202020204" pitchFamily="34" charset="-128"/>
            </a:endParaRPr>
          </a:p>
          <a:p>
            <a:pPr marL="0" indent="0" algn="just">
              <a:buNone/>
              <a:defRPr/>
            </a:pPr>
            <a:r>
              <a:rPr lang="fr-FR" sz="2200" dirty="0" smtClean="0">
                <a:ea typeface="Arial Unicode MS" panose="020B0604020202020204" pitchFamily="34" charset="-128"/>
                <a:cs typeface="Arial Unicode MS" panose="020B0604020202020204" pitchFamily="34" charset="-128"/>
              </a:rPr>
              <a:t>Par </a:t>
            </a:r>
            <a:r>
              <a:rPr lang="fr-FR" sz="2200" dirty="0" smtClean="0">
                <a:ea typeface="Arial Unicode MS" panose="020B0604020202020204" pitchFamily="34" charset="-128"/>
                <a:cs typeface="Arial Unicode MS" panose="020B0604020202020204" pitchFamily="34" charset="-128"/>
              </a:rPr>
              <a:t>cette déclaration, les chefs d’Etats africains ont reconnu </a:t>
            </a:r>
            <a:r>
              <a:rPr lang="fr-FR" sz="2200" b="1" dirty="0" smtClean="0">
                <a:ea typeface="Arial Unicode MS" panose="020B0604020202020204" pitchFamily="34" charset="-128"/>
                <a:cs typeface="Arial Unicode MS" panose="020B0604020202020204" pitchFamily="34" charset="-128"/>
              </a:rPr>
              <a:t>la persistance des défis et obstacles majeures empêchant l’égalité hommes-femmes </a:t>
            </a:r>
            <a:r>
              <a:rPr lang="fr-FR" sz="2200" dirty="0" smtClean="0">
                <a:ea typeface="Arial Unicode MS" panose="020B0604020202020204" pitchFamily="34" charset="-128"/>
                <a:cs typeface="Arial Unicode MS" panose="020B0604020202020204" pitchFamily="34" charset="-128"/>
              </a:rPr>
              <a:t>et la nécessité d’un </a:t>
            </a:r>
            <a:r>
              <a:rPr lang="fr-FR" sz="2200" dirty="0" smtClean="0">
                <a:ea typeface="Arial Unicode MS" panose="020B0604020202020204" pitchFamily="34" charset="-128"/>
                <a:cs typeface="Arial Unicode MS" panose="020B0604020202020204" pitchFamily="34" charset="-128"/>
              </a:rPr>
              <a:t>leadership, </a:t>
            </a:r>
            <a:r>
              <a:rPr lang="fr-FR" sz="2200" dirty="0" smtClean="0">
                <a:ea typeface="Arial Unicode MS" panose="020B0604020202020204" pitchFamily="34" charset="-128"/>
                <a:cs typeface="Arial Unicode MS" panose="020B0604020202020204" pitchFamily="34" charset="-128"/>
              </a:rPr>
              <a:t>ainsi que </a:t>
            </a:r>
            <a:r>
              <a:rPr lang="fr-FR" sz="2200" b="1" dirty="0" smtClean="0">
                <a:ea typeface="Arial Unicode MS" panose="020B0604020202020204" pitchFamily="34" charset="-128"/>
                <a:cs typeface="Arial Unicode MS" panose="020B0604020202020204" pitchFamily="34" charset="-128"/>
              </a:rPr>
              <a:t>des efforts concertés et collectifs pour réduire l’impact négatif sur les </a:t>
            </a:r>
            <a:r>
              <a:rPr lang="fr-FR" sz="2200" b="1" dirty="0" smtClean="0">
                <a:ea typeface="Arial Unicode MS" panose="020B0604020202020204" pitchFamily="34" charset="-128"/>
                <a:cs typeface="Arial Unicode MS" panose="020B0604020202020204" pitchFamily="34" charset="-128"/>
              </a:rPr>
              <a:t>femmes de problèmes</a:t>
            </a:r>
            <a:r>
              <a:rPr lang="fr-FR" sz="2200" dirty="0" smtClean="0">
                <a:ea typeface="Arial Unicode MS" panose="020B0604020202020204" pitchFamily="34" charset="-128"/>
                <a:cs typeface="Arial Unicode MS" panose="020B0604020202020204" pitchFamily="34" charset="-128"/>
              </a:rPr>
              <a:t>, </a:t>
            </a:r>
            <a:r>
              <a:rPr lang="fr-FR" sz="2200" dirty="0" smtClean="0">
                <a:ea typeface="Arial Unicode MS" panose="020B0604020202020204" pitchFamily="34" charset="-128"/>
                <a:cs typeface="Arial Unicode MS" panose="020B0604020202020204" pitchFamily="34" charset="-128"/>
              </a:rPr>
              <a:t>tels que le VIH/Sida, les conflits armés, la pauvreté, le nombre élevé des femmes réfugiées et déplacées, l’analphabétisme, les violences à l’égard des femmes y compris les pratiques néfastes, l’accès limité des femmes à l’éducation, l’exclusion des femmes de la politique et du processus de prise de décision.</a:t>
            </a:r>
            <a:endParaRPr lang="fr-FR" sz="2200" i="1" dirty="0"/>
          </a:p>
        </p:txBody>
      </p:sp>
      <p:pic>
        <p:nvPicPr>
          <p:cNvPr id="4" name="Image 3" descr="Logo_AJPD.PNG"/>
          <p:cNvPicPr>
            <a:picLocks noChangeAspect="1"/>
          </p:cNvPicPr>
          <p:nvPr/>
        </p:nvPicPr>
        <p:blipFill>
          <a:blip r:embed="rId2" cstate="print"/>
          <a:stretch>
            <a:fillRect/>
          </a:stretch>
        </p:blipFill>
        <p:spPr bwMode="auto">
          <a:xfrm>
            <a:off x="10745541" y="586115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335145"/>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a:t>
            </a:r>
            <a:r>
              <a:rPr lang="fr-FR" sz="4000" b="1" dirty="0" smtClean="0">
                <a:latin typeface="+mn-lt"/>
                <a:ea typeface="Arial Unicode MS" panose="020B0604020202020204" pitchFamily="34" charset="-128"/>
                <a:cs typeface="Arial Unicode MS" panose="020B0604020202020204" pitchFamily="34" charset="-128"/>
              </a:rPr>
              <a:t>régionaux </a:t>
            </a:r>
            <a:r>
              <a:rPr lang="fr-FR" sz="4000" b="1" dirty="0" smtClean="0">
                <a:latin typeface="+mn-lt"/>
                <a:ea typeface="Arial Unicode MS" panose="020B0604020202020204" pitchFamily="34" charset="-128"/>
                <a:cs typeface="Arial Unicode MS" panose="020B0604020202020204" pitchFamily="34" charset="-128"/>
              </a:rPr>
              <a:t>applicables 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1900575"/>
            <a:ext cx="10515600" cy="4590165"/>
          </a:xfrm>
          <a:prstGeom prst="rect">
            <a:avLst/>
          </a:prstGeom>
          <a:noFill/>
        </p:spPr>
        <p:txBody>
          <a:bodyPr>
            <a:noAutofit/>
          </a:bodyPr>
          <a:lstStyle/>
          <a:p>
            <a:pPr marL="0" indent="0" algn="just">
              <a:buNone/>
              <a:defRPr/>
            </a:pPr>
            <a:r>
              <a:rPr lang="fr-FR" sz="2200" dirty="0" smtClean="0">
                <a:ea typeface="Arial Unicode MS" panose="020B0604020202020204" pitchFamily="34" charset="-128"/>
                <a:cs typeface="Arial Unicode MS" panose="020B0604020202020204" pitchFamily="34" charset="-128"/>
              </a:rPr>
              <a:t>En </a:t>
            </a:r>
            <a:r>
              <a:rPr lang="fr-FR" sz="2200" dirty="0" smtClean="0">
                <a:ea typeface="Arial Unicode MS" panose="020B0604020202020204" pitchFamily="34" charset="-128"/>
                <a:cs typeface="Arial Unicode MS" panose="020B0604020202020204" pitchFamily="34" charset="-128"/>
              </a:rPr>
              <a:t>2006, les Etats se sont engagés à élaborer des programmes d’action qui viennent en appui physique et psychologique aux filles et aux jeunes femmes qui ont été victimes de </a:t>
            </a:r>
            <a:r>
              <a:rPr lang="fr-FR" sz="2200" dirty="0" smtClean="0">
                <a:ea typeface="Arial Unicode MS" panose="020B0604020202020204" pitchFamily="34" charset="-128"/>
                <a:cs typeface="Arial Unicode MS" panose="020B0604020202020204" pitchFamily="34" charset="-128"/>
              </a:rPr>
              <a:t>violences </a:t>
            </a:r>
            <a:r>
              <a:rPr lang="fr-FR" sz="2200" dirty="0" smtClean="0">
                <a:ea typeface="Arial Unicode MS" panose="020B0604020202020204" pitchFamily="34" charset="-128"/>
                <a:cs typeface="Arial Unicode MS" panose="020B0604020202020204" pitchFamily="34" charset="-128"/>
              </a:rPr>
              <a:t>et d’abus pour leur permettre de réintégrer pleinement la vie sociale et économique à </a:t>
            </a:r>
            <a:r>
              <a:rPr lang="fr-FR" sz="2200" dirty="0" smtClean="0">
                <a:ea typeface="Arial Unicode MS" panose="020B0604020202020204" pitchFamily="34" charset="-128"/>
                <a:cs typeface="Arial Unicode MS" panose="020B0604020202020204" pitchFamily="34" charset="-128"/>
              </a:rPr>
              <a:t>travers </a:t>
            </a:r>
            <a:r>
              <a:rPr lang="fr-FR" sz="2200" b="1" dirty="0" smtClean="0">
                <a:ea typeface="Arial Unicode MS" panose="020B0604020202020204" pitchFamily="34" charset="-128"/>
                <a:cs typeface="Arial Unicode MS" panose="020B0604020202020204" pitchFamily="34" charset="-128"/>
              </a:rPr>
              <a:t>la Charte africaine de la jeunesse </a:t>
            </a:r>
            <a:r>
              <a:rPr lang="fr-FR" sz="2200" dirty="0" smtClean="0">
                <a:ea typeface="Arial Unicode MS" panose="020B0604020202020204" pitchFamily="34" charset="-128"/>
                <a:cs typeface="Arial Unicode MS" panose="020B0604020202020204" pitchFamily="34" charset="-128"/>
              </a:rPr>
              <a:t>(</a:t>
            </a:r>
            <a:r>
              <a:rPr lang="fr-FR" sz="2200" dirty="0" smtClean="0">
                <a:ea typeface="Arial Unicode MS" panose="020B0604020202020204" pitchFamily="34" charset="-128"/>
                <a:cs typeface="Arial Unicode MS" panose="020B0604020202020204" pitchFamily="34" charset="-128"/>
              </a:rPr>
              <a:t>art. 23</a:t>
            </a:r>
            <a:r>
              <a:rPr lang="fr-FR" sz="2200" dirty="0" smtClean="0">
                <a:ea typeface="Arial Unicode MS" panose="020B0604020202020204" pitchFamily="34" charset="-128"/>
                <a:cs typeface="Arial Unicode MS" panose="020B0604020202020204" pitchFamily="34" charset="-128"/>
              </a:rPr>
              <a:t>).</a:t>
            </a:r>
          </a:p>
          <a:p>
            <a:pPr marL="0" indent="0" algn="just">
              <a:buNone/>
              <a:defRPr/>
            </a:pPr>
            <a:r>
              <a:rPr lang="fr-FR" sz="2200" b="1" dirty="0" smtClean="0">
                <a:ea typeface="Arial Unicode MS" panose="020B0604020202020204" pitchFamily="34" charset="-128"/>
                <a:cs typeface="Arial Unicode MS" panose="020B0604020202020204" pitchFamily="34" charset="-128"/>
              </a:rPr>
              <a:t>Les </a:t>
            </a:r>
            <a:r>
              <a:rPr lang="fr-FR" sz="2200" b="1" dirty="0" smtClean="0">
                <a:ea typeface="Arial Unicode MS" panose="020B0604020202020204" pitchFamily="34" charset="-128"/>
                <a:cs typeface="Arial Unicode MS" panose="020B0604020202020204" pitchFamily="34" charset="-128"/>
              </a:rPr>
              <a:t>Stratégies </a:t>
            </a:r>
            <a:r>
              <a:rPr lang="fr-FR" sz="2200" b="1" dirty="0" smtClean="0">
                <a:ea typeface="Arial Unicode MS" panose="020B0604020202020204" pitchFamily="34" charset="-128"/>
                <a:cs typeface="Arial Unicode MS" panose="020B0604020202020204" pitchFamily="34" charset="-128"/>
              </a:rPr>
              <a:t>prospectives </a:t>
            </a:r>
            <a:r>
              <a:rPr lang="fr-FR" sz="2200" b="1" dirty="0" smtClean="0">
                <a:ea typeface="Arial Unicode MS" panose="020B0604020202020204" pitchFamily="34" charset="-128"/>
                <a:cs typeface="Arial Unicode MS" panose="020B0604020202020204" pitchFamily="34" charset="-128"/>
              </a:rPr>
              <a:t>d’action de Nairobi pour la promotion de la </a:t>
            </a:r>
            <a:r>
              <a:rPr lang="fr-FR" sz="2200" b="1" dirty="0" smtClean="0">
                <a:ea typeface="Arial Unicode MS" panose="020B0604020202020204" pitchFamily="34" charset="-128"/>
                <a:cs typeface="Arial Unicode MS" panose="020B0604020202020204" pitchFamily="34" charset="-128"/>
              </a:rPr>
              <a:t>Femme </a:t>
            </a:r>
            <a:r>
              <a:rPr lang="fr-FR" sz="2200" dirty="0" smtClean="0">
                <a:ea typeface="Arial Unicode MS" panose="020B0604020202020204" pitchFamily="34" charset="-128"/>
                <a:cs typeface="Arial Unicode MS" panose="020B0604020202020204" pitchFamily="34" charset="-128"/>
              </a:rPr>
              <a:t>ont </a:t>
            </a:r>
            <a:r>
              <a:rPr lang="fr-FR" sz="2200" dirty="0" smtClean="0">
                <a:ea typeface="Arial Unicode MS" panose="020B0604020202020204" pitchFamily="34" charset="-128"/>
                <a:cs typeface="Arial Unicode MS" panose="020B0604020202020204" pitchFamily="34" charset="-128"/>
              </a:rPr>
              <a:t>été adoptées le 26 juillet 1985 lors de la Conférence mondiale visant à examiner et évaluer les réalisations de la Décennie des Nations Unies pour la </a:t>
            </a:r>
            <a:r>
              <a:rPr lang="fr-FR" sz="2200" dirty="0" smtClean="0">
                <a:ea typeface="Arial Unicode MS" panose="020B0604020202020204" pitchFamily="34" charset="-128"/>
                <a:cs typeface="Arial Unicode MS" panose="020B0604020202020204" pitchFamily="34" charset="-128"/>
              </a:rPr>
              <a:t>femme : </a:t>
            </a:r>
            <a:r>
              <a:rPr lang="fr-FR" sz="2200" dirty="0" smtClean="0">
                <a:ea typeface="Arial Unicode MS" panose="020B0604020202020204" pitchFamily="34" charset="-128"/>
                <a:cs typeface="Arial Unicode MS" panose="020B0604020202020204" pitchFamily="34" charset="-128"/>
              </a:rPr>
              <a:t>Egalité, Développement, </a:t>
            </a:r>
            <a:r>
              <a:rPr lang="fr-FR" sz="2200" dirty="0" smtClean="0">
                <a:ea typeface="Arial Unicode MS" panose="020B0604020202020204" pitchFamily="34" charset="-128"/>
                <a:cs typeface="Arial Unicode MS" panose="020B0604020202020204" pitchFamily="34" charset="-128"/>
              </a:rPr>
              <a:t>Paix.</a:t>
            </a:r>
          </a:p>
          <a:p>
            <a:pPr marL="0" indent="0" algn="just">
              <a:buNone/>
              <a:defRPr/>
            </a:pPr>
            <a:r>
              <a:rPr lang="fr-FR" sz="2200" dirty="0" smtClean="0">
                <a:ea typeface="Arial Unicode MS" panose="020B0604020202020204" pitchFamily="34" charset="-128"/>
                <a:cs typeface="Arial Unicode MS" panose="020B0604020202020204" pitchFamily="34" charset="-128"/>
              </a:rPr>
              <a:t>Elles </a:t>
            </a:r>
            <a:r>
              <a:rPr lang="fr-FR" sz="2200" dirty="0" smtClean="0">
                <a:ea typeface="Arial Unicode MS" panose="020B0604020202020204" pitchFamily="34" charset="-128"/>
                <a:cs typeface="Arial Unicode MS" panose="020B0604020202020204" pitchFamily="34" charset="-128"/>
              </a:rPr>
              <a:t>exhortent les Etats membres à prendre des mesures constitutionnelles et juridiques pour </a:t>
            </a:r>
            <a:r>
              <a:rPr lang="fr-FR" sz="2200" b="1" dirty="0" smtClean="0">
                <a:ea typeface="Arial Unicode MS" panose="020B0604020202020204" pitchFamily="34" charset="-128"/>
                <a:cs typeface="Arial Unicode MS" panose="020B0604020202020204" pitchFamily="34" charset="-128"/>
              </a:rPr>
              <a:t>éliminer toutes les formes de discrimination à l’égard de la  femme et à adopter les stratégies nationales pour faciliter la participation des femmes aux efforts de promotion de la paix et de développement. </a:t>
            </a:r>
            <a:r>
              <a:rPr lang="fr-FR" sz="2200" dirty="0" smtClean="0">
                <a:ea typeface="Arial Unicode MS" panose="020B0604020202020204" pitchFamily="34" charset="-128"/>
                <a:cs typeface="Arial Unicode MS" panose="020B0604020202020204" pitchFamily="34" charset="-128"/>
              </a:rPr>
              <a:t>Parallèlement, elles contiennent des recommandations spécifiques pour l’autonomisation des femmes en matière de santé, d’éducation et d’emploi. </a:t>
            </a:r>
            <a:endParaRPr lang="fr-FR" sz="2200" i="1" dirty="0"/>
          </a:p>
        </p:txBody>
      </p:sp>
      <p:pic>
        <p:nvPicPr>
          <p:cNvPr id="4" name="Image 3" descr="Logo_AJPD.PNG"/>
          <p:cNvPicPr>
            <a:picLocks noChangeAspect="1"/>
          </p:cNvPicPr>
          <p:nvPr/>
        </p:nvPicPr>
        <p:blipFill>
          <a:blip r:embed="rId2" cstate="print"/>
          <a:stretch>
            <a:fillRect/>
          </a:stretch>
        </p:blipFill>
        <p:spPr bwMode="auto">
          <a:xfrm>
            <a:off x="10745541" y="605943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335145"/>
            <a:ext cx="10515600" cy="1325563"/>
          </a:xfrm>
          <a:prstGeom prst="rect">
            <a:avLst/>
          </a:prstGeom>
          <a:solidFill>
            <a:schemeClr val="accent1">
              <a:lumMod val="60000"/>
              <a:lumOff val="40000"/>
            </a:schemeClr>
          </a:solidFill>
        </p:spPr>
        <p:txBody>
          <a:bodyPr>
            <a:noAutofit/>
          </a:bodyPr>
          <a:lstStyle/>
          <a:p>
            <a:r>
              <a:rPr lang="fr-FR" sz="4000" b="1" dirty="0" smtClean="0">
                <a:latin typeface="+mn-lt"/>
                <a:ea typeface="Arial Unicode MS" panose="020B0604020202020204" pitchFamily="34" charset="-128"/>
                <a:cs typeface="Arial Unicode MS" panose="020B0604020202020204" pitchFamily="34" charset="-128"/>
              </a:rPr>
              <a:t>Les instruments juridiques </a:t>
            </a:r>
            <a:r>
              <a:rPr lang="fr-FR" sz="4000" b="1" dirty="0" smtClean="0">
                <a:latin typeface="+mn-lt"/>
                <a:ea typeface="Arial Unicode MS" panose="020B0604020202020204" pitchFamily="34" charset="-128"/>
                <a:cs typeface="Arial Unicode MS" panose="020B0604020202020204" pitchFamily="34" charset="-128"/>
              </a:rPr>
              <a:t>applicables </a:t>
            </a:r>
            <a:r>
              <a:rPr lang="fr-FR" sz="4000" b="1" dirty="0" smtClean="0">
                <a:latin typeface="+mn-lt"/>
                <a:ea typeface="Arial Unicode MS" panose="020B0604020202020204" pitchFamily="34" charset="-128"/>
                <a:cs typeface="Arial Unicode MS" panose="020B0604020202020204" pitchFamily="34" charset="-128"/>
              </a:rPr>
              <a:t>dans les pays de l’Afrique centrale</a:t>
            </a:r>
            <a:endParaRPr lang="fr-FR" sz="4000" b="1" dirty="0">
              <a:latin typeface="+mn-lt"/>
            </a:endParaRPr>
          </a:p>
        </p:txBody>
      </p:sp>
      <p:sp>
        <p:nvSpPr>
          <p:cNvPr id="3" name="Espace réservé du contenu 2"/>
          <p:cNvSpPr>
            <a:spLocks noGrp="1"/>
          </p:cNvSpPr>
          <p:nvPr>
            <p:ph idx="1"/>
          </p:nvPr>
        </p:nvSpPr>
        <p:spPr bwMode="auto">
          <a:xfrm>
            <a:off x="868181" y="1900575"/>
            <a:ext cx="10515600" cy="4590165"/>
          </a:xfrm>
          <a:prstGeom prst="rect">
            <a:avLst/>
          </a:prstGeom>
          <a:noFill/>
        </p:spPr>
        <p:txBody>
          <a:bodyPr>
            <a:noAutofit/>
          </a:bodyPr>
          <a:lstStyle/>
          <a:p>
            <a:pPr marL="0" indent="0" algn="just">
              <a:buNone/>
              <a:defRPr/>
            </a:pPr>
            <a:r>
              <a:rPr lang="fr-FR" sz="2200" dirty="0" smtClean="0">
                <a:ea typeface="Arial Unicode MS" panose="020B0604020202020204" pitchFamily="34" charset="-128"/>
                <a:cs typeface="Arial Unicode MS" panose="020B0604020202020204" pitchFamily="34" charset="-128"/>
              </a:rPr>
              <a:t>Focus sur les lois, conventions, traitant des MSG =&gt; en attente des éléments de Jojo </a:t>
            </a:r>
            <a:endParaRPr lang="fr-FR" sz="2200" i="1" dirty="0"/>
          </a:p>
        </p:txBody>
      </p:sp>
      <p:pic>
        <p:nvPicPr>
          <p:cNvPr id="4" name="Image 3" descr="Logo_AJPD.PNG"/>
          <p:cNvPicPr>
            <a:picLocks noChangeAspect="1"/>
          </p:cNvPicPr>
          <p:nvPr/>
        </p:nvPicPr>
        <p:blipFill>
          <a:blip r:embed="rId2" cstate="print"/>
          <a:stretch>
            <a:fillRect/>
          </a:stretch>
        </p:blipFill>
        <p:spPr bwMode="auto">
          <a:xfrm>
            <a:off x="10745541" y="6059434"/>
            <a:ext cx="1446459" cy="798566"/>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a:ln>
            <a:noFill/>
          </a:ln>
        </p:spPr>
        <p:txBody>
          <a:bodyPr/>
          <a:lstStyle/>
          <a:p>
            <a:pPr algn="ctr">
              <a:defRPr/>
            </a:pPr>
            <a:r>
              <a:rPr lang="fr-FR" b="1" dirty="0"/>
              <a:t>MERCI POUR VOTRE ATTENTION</a:t>
            </a:r>
          </a:p>
        </p:txBody>
      </p:sp>
      <p:sp>
        <p:nvSpPr>
          <p:cNvPr id="3" name="Espace réservé du contenu 2"/>
          <p:cNvSpPr>
            <a:spLocks noGrp="1"/>
          </p:cNvSpPr>
          <p:nvPr>
            <p:ph idx="1"/>
          </p:nvPr>
        </p:nvSpPr>
        <p:spPr bwMode="auto">
          <a:prstGeom prst="rect">
            <a:avLst/>
          </a:prstGeom>
          <a:solidFill>
            <a:schemeClr val="bg1">
              <a:lumMod val="95000"/>
            </a:schemeClr>
          </a:solidFill>
          <a:ln>
            <a:solidFill>
              <a:schemeClr val="tx1">
                <a:lumMod val="95000"/>
                <a:lumOff val="5000"/>
              </a:schemeClr>
            </a:solidFill>
          </a:ln>
        </p:spPr>
        <p:txBody>
          <a:bodyPr/>
          <a:lstStyle/>
          <a:p>
            <a:pPr algn="just">
              <a:buNone/>
              <a:defRPr/>
            </a:pPr>
            <a:r>
              <a:rPr lang="fr-FR" sz="4000" dirty="0" smtClean="0"/>
              <a:t>« Il </a:t>
            </a:r>
            <a:r>
              <a:rPr lang="fr-FR" sz="4000" dirty="0"/>
              <a:t>y a toujours de la violence dans la pensée qu’on a d’être supérieurs aux autres. Il y a toujours de la violence lorsque l’on s’octroie des droits sur les plus </a:t>
            </a:r>
            <a:r>
              <a:rPr lang="fr-FR" sz="4000" dirty="0" smtClean="0"/>
              <a:t>faibles ».</a:t>
            </a:r>
            <a:endParaRPr dirty="0"/>
          </a:p>
          <a:p>
            <a:pPr marL="0" indent="0" algn="just">
              <a:buNone/>
              <a:defRPr/>
            </a:pPr>
            <a:endParaRPr lang="fr-FR" sz="4000" dirty="0"/>
          </a:p>
          <a:p>
            <a:pPr marL="0" indent="0" algn="ctr">
              <a:buNone/>
              <a:defRPr/>
            </a:pPr>
            <a:r>
              <a:rPr lang="fr-FR" b="1" u="sng" dirty="0"/>
              <a:t>Guillaume </a:t>
            </a:r>
            <a:r>
              <a:rPr lang="fr-FR" b="1" u="sng" dirty="0" err="1"/>
              <a:t>Prevel</a:t>
            </a:r>
            <a:endParaRPr lang="fr-FR" b="1" u="sng" dirty="0"/>
          </a:p>
          <a:p>
            <a:pPr>
              <a:defRPr/>
            </a:pPr>
            <a:endParaRPr lang="fr-F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Introduction</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lstStyle/>
          <a:p>
            <a:pPr marL="0" indent="0">
              <a:buNone/>
              <a:defRPr/>
            </a:pPr>
            <a:r>
              <a:rPr lang="fr-FR" dirty="0" smtClean="0"/>
              <a:t>Quelques données en matière de VBG : </a:t>
            </a:r>
            <a:endParaRPr lang="fr-FR" dirty="0" smtClean="0"/>
          </a:p>
          <a:p>
            <a:pPr marL="0" lvl="0" indent="0">
              <a:buNone/>
              <a:defRPr/>
            </a:pPr>
            <a:endParaRPr lang="fr-FR" dirty="0" smtClean="0"/>
          </a:p>
          <a:p>
            <a:pPr marL="0" indent="0">
              <a:buFontTx/>
              <a:buNone/>
              <a:defRPr/>
            </a:pPr>
            <a:endParaRPr dirty="0"/>
          </a:p>
        </p:txBody>
      </p:sp>
      <p:graphicFrame>
        <p:nvGraphicFramePr>
          <p:cNvPr id="6" name="Diagramme 5">
            <a:extLst>
              <a:ext uri="{FF2B5EF4-FFF2-40B4-BE49-F238E27FC236}">
                <a16:creationId xmlns:a16="http://schemas.microsoft.com/office/drawing/2014/main" xmlns="" id="{1C878BA3-15EA-D407-7A21-873D4D8839FB}"/>
              </a:ext>
            </a:extLst>
          </p:cNvPr>
          <p:cNvGraphicFramePr/>
          <p:nvPr>
            <p:extLst>
              <p:ext uri="{D42A27DB-BD31-4B8C-83A1-F6EECF244321}">
                <p14:modId xmlns:p14="http://schemas.microsoft.com/office/powerpoint/2010/main" xmlns="" val="1845106808"/>
              </p:ext>
            </p:extLst>
          </p:nvPr>
        </p:nvGraphicFramePr>
        <p:xfrm>
          <a:off x="884420" y="2471546"/>
          <a:ext cx="10328223" cy="41466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 6" descr="ReFLeT.jfif"/>
          <p:cNvPicPr>
            <a:picLocks noChangeAspect="1"/>
          </p:cNvPicPr>
          <p:nvPr/>
        </p:nvPicPr>
        <p:blipFill>
          <a:blip r:embed="rId7" cstate="print"/>
          <a:stretch>
            <a:fillRect/>
          </a:stretch>
        </p:blipFill>
        <p:spPr bwMode="auto">
          <a:xfrm>
            <a:off x="11227633" y="5668780"/>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Introduction</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lstStyle/>
          <a:p>
            <a:pPr marL="0" indent="0">
              <a:buNone/>
              <a:defRPr/>
            </a:pPr>
            <a:r>
              <a:rPr lang="fr-FR" dirty="0" smtClean="0"/>
              <a:t>Quelques données en matière de VBG : </a:t>
            </a:r>
            <a:endParaRPr lang="fr-FR" dirty="0" smtClean="0"/>
          </a:p>
          <a:p>
            <a:pPr marL="0" lvl="0" indent="0">
              <a:buNone/>
              <a:defRPr/>
            </a:pPr>
            <a:endParaRPr lang="fr-FR" dirty="0" smtClean="0"/>
          </a:p>
          <a:p>
            <a:pPr marL="0" indent="0">
              <a:buFontTx/>
              <a:buNone/>
              <a:defRPr/>
            </a:pPr>
            <a:endParaRPr dirty="0"/>
          </a:p>
        </p:txBody>
      </p:sp>
      <p:graphicFrame>
        <p:nvGraphicFramePr>
          <p:cNvPr id="5" name="Diagramme 4">
            <a:extLst>
              <a:ext uri="{FF2B5EF4-FFF2-40B4-BE49-F238E27FC236}">
                <a16:creationId xmlns:a16="http://schemas.microsoft.com/office/drawing/2014/main" xmlns="" id="{9709AE5F-473C-49E4-60BC-D48842F9D3AD}"/>
              </a:ext>
            </a:extLst>
          </p:cNvPr>
          <p:cNvGraphicFramePr/>
          <p:nvPr>
            <p:extLst>
              <p:ext uri="{D42A27DB-BD31-4B8C-83A1-F6EECF244321}">
                <p14:modId xmlns:p14="http://schemas.microsoft.com/office/powerpoint/2010/main" xmlns="" val="281435617"/>
              </p:ext>
            </p:extLst>
          </p:nvPr>
        </p:nvGraphicFramePr>
        <p:xfrm>
          <a:off x="794479" y="2668248"/>
          <a:ext cx="10553075" cy="3214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 6" descr="ReFLeT.jfif"/>
          <p:cNvPicPr>
            <a:picLocks noChangeAspect="1"/>
          </p:cNvPicPr>
          <p:nvPr/>
        </p:nvPicPr>
        <p:blipFill>
          <a:blip r:embed="rId7" cstate="print"/>
          <a:stretch>
            <a:fillRect/>
          </a:stretch>
        </p:blipFill>
        <p:spPr bwMode="auto">
          <a:xfrm>
            <a:off x="11032762" y="5683771"/>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Définition des concepts</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lnSpcReduction="10000"/>
          </a:bodyPr>
          <a:lstStyle/>
          <a:p>
            <a:pPr marL="0" indent="0" algn="just">
              <a:buNone/>
              <a:defRPr/>
            </a:pPr>
            <a:r>
              <a:rPr lang="fr-FR" dirty="0" smtClean="0"/>
              <a:t>Qu’est-ce que </a:t>
            </a:r>
            <a:r>
              <a:rPr lang="fr-FR" b="1" dirty="0" smtClean="0"/>
              <a:t>le genre </a:t>
            </a:r>
            <a:r>
              <a:rPr lang="fr-FR" dirty="0" smtClean="0"/>
              <a:t>? </a:t>
            </a:r>
          </a:p>
          <a:p>
            <a:pPr marL="0" indent="0" algn="just">
              <a:buFont typeface="Arial" pitchFamily="34" charset="0"/>
              <a:buChar char="•"/>
              <a:defRPr/>
            </a:pPr>
            <a:r>
              <a:rPr lang="fr-FR" dirty="0" smtClean="0"/>
              <a:t> Le concept de genre signifie que des rôles</a:t>
            </a:r>
            <a:r>
              <a:rPr lang="fr-FR" dirty="0" smtClean="0"/>
              <a:t>, </a:t>
            </a:r>
            <a:r>
              <a:rPr lang="fr-FR" dirty="0" smtClean="0"/>
              <a:t>attentes </a:t>
            </a:r>
            <a:r>
              <a:rPr lang="fr-FR" dirty="0" smtClean="0"/>
              <a:t>et </a:t>
            </a:r>
            <a:r>
              <a:rPr lang="fr-FR" dirty="0" smtClean="0"/>
              <a:t>comportements sont socialement </a:t>
            </a:r>
            <a:r>
              <a:rPr lang="fr-FR" dirty="0" smtClean="0"/>
              <a:t>construits </a:t>
            </a:r>
            <a:r>
              <a:rPr lang="fr-FR" dirty="0" smtClean="0"/>
              <a:t>et sont </a:t>
            </a:r>
            <a:r>
              <a:rPr lang="fr-FR" dirty="0" smtClean="0"/>
              <a:t>associés au sexe, c'est-à-dire ce que la société considère comme étant </a:t>
            </a:r>
            <a:r>
              <a:rPr lang="fr-FR" dirty="0" smtClean="0"/>
              <a:t>« masculin » </a:t>
            </a:r>
            <a:r>
              <a:rPr lang="fr-FR" dirty="0" smtClean="0"/>
              <a:t>ou </a:t>
            </a:r>
            <a:r>
              <a:rPr lang="fr-FR" dirty="0" smtClean="0"/>
              <a:t>« féminin ».</a:t>
            </a:r>
          </a:p>
          <a:p>
            <a:pPr marL="0" indent="0" algn="just">
              <a:buFont typeface="Arial" pitchFamily="34" charset="0"/>
              <a:buChar char="•"/>
              <a:defRPr/>
            </a:pPr>
            <a:r>
              <a:rPr lang="fr-FR" dirty="0" smtClean="0"/>
              <a:t> Cela influence </a:t>
            </a:r>
            <a:r>
              <a:rPr lang="fr-FR" dirty="0" smtClean="0"/>
              <a:t>les relations de pouvoir et les dynamiques de violence</a:t>
            </a:r>
            <a:r>
              <a:rPr lang="fr-FR" dirty="0" smtClean="0"/>
              <a:t>.</a:t>
            </a:r>
          </a:p>
          <a:p>
            <a:pPr marL="0" indent="0" algn="just">
              <a:buFont typeface="Arial" pitchFamily="34" charset="0"/>
              <a:buChar char="•"/>
              <a:defRPr/>
            </a:pPr>
            <a:endParaRPr lang="fr-FR" sz="1900" dirty="0" smtClean="0"/>
          </a:p>
          <a:p>
            <a:pPr marL="0" lvl="0" indent="0" algn="just">
              <a:buNone/>
              <a:defRPr/>
            </a:pPr>
            <a:r>
              <a:rPr lang="fr-FR" dirty="0" smtClean="0"/>
              <a:t>Au cours de la dernière décennie, la distinction entre sexe et genre, initialement anglo-saxonne, s’est imposée comme un fait majeur, et l’un des pivots de la réflexion </a:t>
            </a:r>
            <a:r>
              <a:rPr lang="fr-FR" dirty="0" smtClean="0"/>
              <a:t>sociologique.</a:t>
            </a:r>
            <a:r>
              <a:rPr lang="fr-FR" dirty="0" smtClean="0"/>
              <a:t> Le genre </a:t>
            </a:r>
            <a:r>
              <a:rPr lang="fr-FR" dirty="0" smtClean="0"/>
              <a:t>désigne «</a:t>
            </a:r>
            <a:r>
              <a:rPr lang="fr-FR" dirty="0" smtClean="0"/>
              <a:t> le sexe social » en opposition au « sexe biologique </a:t>
            </a:r>
            <a:r>
              <a:rPr lang="fr-FR" dirty="0" smtClean="0"/>
              <a:t>».</a:t>
            </a:r>
          </a:p>
          <a:p>
            <a:pPr marL="0" indent="0" algn="just">
              <a:buFont typeface="Arial" pitchFamily="34" charset="0"/>
              <a:buChar char="•"/>
              <a:defRPr/>
            </a:pPr>
            <a:endParaRPr lang="fr-FR" dirty="0" smtClean="0"/>
          </a:p>
          <a:p>
            <a:pPr marL="0" indent="0">
              <a:buNone/>
              <a:defRPr/>
            </a:pPr>
            <a:endParaRPr lang="fr-FR" dirty="0" smtClean="0"/>
          </a:p>
          <a:p>
            <a:pPr marL="0" lvl="0" indent="0">
              <a:buNone/>
              <a:defRPr/>
            </a:pPr>
            <a:endParaRPr lang="fr-FR" dirty="0" smtClean="0"/>
          </a:p>
          <a:p>
            <a:pPr marL="0" indent="0">
              <a:buFontTx/>
              <a:buNone/>
              <a:defRPr/>
            </a:pPr>
            <a:endParaRPr dirty="0"/>
          </a:p>
        </p:txBody>
      </p:sp>
      <p:pic>
        <p:nvPicPr>
          <p:cNvPr id="6" name="Image 5" descr="ReFLeT.jfif"/>
          <p:cNvPicPr>
            <a:picLocks noChangeAspect="1"/>
          </p:cNvPicPr>
          <p:nvPr/>
        </p:nvPicPr>
        <p:blipFill>
          <a:blip r:embed="rId2" cstate="print"/>
          <a:stretch>
            <a:fillRect/>
          </a:stretch>
        </p:blipFill>
        <p:spPr bwMode="auto">
          <a:xfrm>
            <a:off x="11032762" y="5893633"/>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Définition des concepts</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fontScale="85000" lnSpcReduction="10000"/>
          </a:bodyPr>
          <a:lstStyle/>
          <a:p>
            <a:pPr marL="0" lvl="0" indent="0" algn="just">
              <a:buNone/>
            </a:pPr>
            <a:r>
              <a:rPr lang="fr-FR" b="1" dirty="0" smtClean="0"/>
              <a:t>Le sexe </a:t>
            </a:r>
            <a:r>
              <a:rPr lang="fr-FR" dirty="0" smtClean="0"/>
              <a:t>se réfère aux différences biologiques qui existent entre les femmes et les </a:t>
            </a:r>
            <a:r>
              <a:rPr lang="fr-FR" dirty="0" smtClean="0"/>
              <a:t>hommes, et </a:t>
            </a:r>
            <a:r>
              <a:rPr lang="fr-FR" dirty="0" smtClean="0"/>
              <a:t>à la différence corrélative entre leurs fonctions procréatives. Il décrit les caractéristiques biologiques immuables et universelles des femmes et des hommes. Pour les femmes, la grossesse et l’allaitement sont les seules activités déterminées par leur appartenance biologique au sexe féminin.</a:t>
            </a:r>
          </a:p>
          <a:p>
            <a:pPr marL="0" indent="0" algn="just">
              <a:buNone/>
              <a:defRPr/>
            </a:pPr>
            <a:endParaRPr lang="fr-FR" sz="2100" dirty="0" smtClean="0"/>
          </a:p>
          <a:p>
            <a:pPr marL="0" indent="0" algn="just">
              <a:buNone/>
              <a:defRPr/>
            </a:pPr>
            <a:r>
              <a:rPr lang="fr-FR" b="1" dirty="0" smtClean="0"/>
              <a:t>Le </a:t>
            </a:r>
            <a:r>
              <a:rPr lang="fr-FR" b="1" dirty="0" smtClean="0"/>
              <a:t>genre </a:t>
            </a:r>
            <a:r>
              <a:rPr lang="fr-FR" dirty="0" smtClean="0"/>
              <a:t>a </a:t>
            </a:r>
            <a:r>
              <a:rPr lang="fr-FR" dirty="0" smtClean="0"/>
              <a:t>trait, </a:t>
            </a:r>
            <a:r>
              <a:rPr lang="fr-FR" dirty="0" smtClean="0"/>
              <a:t>non à la différence, mais à la différenciation sociale et culturelle des sexes. Il fait référence aux relations construites socialement entre les femmes et les hommes (p. ex, époux/épouse), mais aussi entre femmes (mère/fille) et entre les hommes (père/fils). </a:t>
            </a:r>
            <a:r>
              <a:rPr lang="fr-FR" dirty="0" smtClean="0"/>
              <a:t>Il </a:t>
            </a:r>
            <a:r>
              <a:rPr lang="fr-FR" dirty="0" smtClean="0"/>
              <a:t>s’agit de considérer par exemple qu’une femme ne peut exercer une profession à haute </a:t>
            </a:r>
            <a:r>
              <a:rPr lang="fr-FR" dirty="0" smtClean="0"/>
              <a:t>responsabilité, </a:t>
            </a:r>
            <a:r>
              <a:rPr lang="fr-FR" dirty="0" smtClean="0"/>
              <a:t>car cela remettrait en cause sa capacité à administrer un </a:t>
            </a:r>
            <a:r>
              <a:rPr lang="fr-FR" dirty="0" smtClean="0"/>
              <a:t>ménage ; </a:t>
            </a:r>
            <a:r>
              <a:rPr lang="fr-FR" dirty="0" smtClean="0"/>
              <a:t>ou encore qu’un homme devrait exercer le métier de coiffeur professionnel en ce qu’il est classiquement dévolu à la femme</a:t>
            </a:r>
            <a:r>
              <a:rPr lang="fr-FR" dirty="0" smtClean="0"/>
              <a:t>.</a:t>
            </a:r>
            <a:endParaRPr lang="fr-FR" dirty="0" smtClean="0"/>
          </a:p>
          <a:p>
            <a:pPr marL="0" indent="0">
              <a:buFontTx/>
              <a:buNone/>
              <a:defRPr/>
            </a:pPr>
            <a:endParaRPr dirty="0"/>
          </a:p>
        </p:txBody>
      </p:sp>
      <p:pic>
        <p:nvPicPr>
          <p:cNvPr id="4" name="Image 3" descr="ReFLeT.jfif"/>
          <p:cNvPicPr>
            <a:picLocks noChangeAspect="1"/>
          </p:cNvPicPr>
          <p:nvPr/>
        </p:nvPicPr>
        <p:blipFill>
          <a:blip r:embed="rId2" cstate="print"/>
          <a:stretch>
            <a:fillRect/>
          </a:stretch>
        </p:blipFill>
        <p:spPr bwMode="auto">
          <a:xfrm>
            <a:off x="11032762" y="5683771"/>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Définition des concepts</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fontScale="92500" lnSpcReduction="10000"/>
          </a:bodyPr>
          <a:lstStyle/>
          <a:p>
            <a:pPr marL="0" lvl="0" indent="0" algn="just">
              <a:buNone/>
            </a:pPr>
            <a:r>
              <a:rPr lang="fr-FR" dirty="0" smtClean="0"/>
              <a:t>Qu’est-ce que </a:t>
            </a:r>
            <a:r>
              <a:rPr lang="fr-FR" b="1" dirty="0" smtClean="0"/>
              <a:t>les violences basées sur le genre (VBG) ? </a:t>
            </a:r>
          </a:p>
          <a:p>
            <a:pPr marL="719138" indent="0" algn="just"/>
            <a:r>
              <a:rPr lang="fr-FR" dirty="0" smtClean="0"/>
              <a:t> La </a:t>
            </a:r>
            <a:r>
              <a:rPr lang="fr-FR" dirty="0" smtClean="0"/>
              <a:t>Déclaration des Nations Unies sur l’élimination de la violence à l’égard des femmes (1993), définit la violence à l’égard des femmes comme : « </a:t>
            </a:r>
            <a:r>
              <a:rPr lang="fr-FR" i="1" dirty="0" smtClean="0"/>
              <a:t>tous actes de violence dirigés contre le sexe féminin, et causant ou pouvant causer aux femmes un préjudice ou des souffrances physiques, sexuelles ou psychologiques, y compris la menace de tels actes, la contrainte ou la privation arbitraire de liberté, que ce soit dans la vie publique ou dans la vie </a:t>
            </a:r>
            <a:r>
              <a:rPr lang="fr-FR" i="1" dirty="0" smtClean="0"/>
              <a:t>privée”. </a:t>
            </a:r>
          </a:p>
          <a:p>
            <a:pPr marL="719138" indent="0" algn="just"/>
            <a:r>
              <a:rPr lang="fr-FR" i="1" dirty="0" smtClean="0"/>
              <a:t> </a:t>
            </a:r>
            <a:r>
              <a:rPr lang="fr-FR" dirty="0" smtClean="0"/>
              <a:t>La </a:t>
            </a:r>
            <a:r>
              <a:rPr lang="fr-FR" dirty="0" smtClean="0"/>
              <a:t>même déclaration signale que la violence à l’égard des femmes traduit </a:t>
            </a:r>
            <a:r>
              <a:rPr lang="fr-FR" i="1" dirty="0" smtClean="0"/>
              <a:t>« des rapports de force historiquement inégaux entre hommes et femmes, lesquels ont abouti à la domination et à la discrimination exercées par les premiers et </a:t>
            </a:r>
            <a:r>
              <a:rPr lang="fr-FR" i="1" dirty="0" smtClean="0"/>
              <a:t>freiné </a:t>
            </a:r>
            <a:r>
              <a:rPr lang="fr-FR" i="1" dirty="0" smtClean="0"/>
              <a:t>la promotion des secondes</a:t>
            </a:r>
            <a:r>
              <a:rPr lang="fr-FR" dirty="0" smtClean="0"/>
              <a:t> ».</a:t>
            </a:r>
          </a:p>
          <a:p>
            <a:pPr marL="0" lvl="0" indent="0" algn="just">
              <a:buNone/>
            </a:pPr>
            <a:endParaRPr dirty="0"/>
          </a:p>
        </p:txBody>
      </p:sp>
      <p:pic>
        <p:nvPicPr>
          <p:cNvPr id="4" name="Image 3" descr="ReFLeT.jfif"/>
          <p:cNvPicPr>
            <a:picLocks noChangeAspect="1"/>
          </p:cNvPicPr>
          <p:nvPr/>
        </p:nvPicPr>
        <p:blipFill>
          <a:blip r:embed="rId2" cstate="print"/>
          <a:stretch>
            <a:fillRect/>
          </a:stretch>
        </p:blipFill>
        <p:spPr bwMode="auto">
          <a:xfrm>
            <a:off x="11032762" y="5683771"/>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prstGeom prst="rect">
            <a:avLst/>
          </a:prstGeom>
          <a:solidFill>
            <a:schemeClr val="accent1">
              <a:lumMod val="60000"/>
              <a:lumOff val="40000"/>
            </a:schemeClr>
          </a:solidFill>
        </p:spPr>
        <p:txBody>
          <a:bodyPr/>
          <a:lstStyle/>
          <a:p>
            <a:pPr marL="0" indent="0">
              <a:defRPr/>
            </a:pPr>
            <a:r>
              <a:rPr lang="fr-FR" b="1" dirty="0" smtClean="0"/>
              <a:t>Définition des concepts</a:t>
            </a:r>
            <a:endParaRPr lang="fr-FR" b="1" dirty="0"/>
          </a:p>
        </p:txBody>
      </p:sp>
      <p:sp>
        <p:nvSpPr>
          <p:cNvPr id="3" name="Espace réservé du contenu 2"/>
          <p:cNvSpPr>
            <a:spLocks noGrp="1"/>
          </p:cNvSpPr>
          <p:nvPr>
            <p:ph idx="1"/>
          </p:nvPr>
        </p:nvSpPr>
        <p:spPr bwMode="auto">
          <a:xfrm>
            <a:off x="823210" y="1930556"/>
            <a:ext cx="10515600" cy="4351338"/>
          </a:xfrm>
          <a:prstGeom prst="rect">
            <a:avLst/>
          </a:prstGeom>
          <a:solidFill>
            <a:schemeClr val="bg1"/>
          </a:solidFill>
        </p:spPr>
        <p:txBody>
          <a:bodyPr>
            <a:normAutofit/>
          </a:bodyPr>
          <a:lstStyle/>
          <a:p>
            <a:pPr marL="0" indent="0" algn="just">
              <a:buNone/>
            </a:pPr>
            <a:r>
              <a:rPr lang="fr-FR" dirty="0" smtClean="0"/>
              <a:t>Les nombreuses formes et manifestations de la violence ainsi que la diversité des expériences vécues par les femmes de par le </a:t>
            </a:r>
            <a:r>
              <a:rPr lang="fr-FR" dirty="0" smtClean="0"/>
              <a:t>monde, </a:t>
            </a:r>
            <a:r>
              <a:rPr lang="fr-FR" dirty="0" smtClean="0"/>
              <a:t>révèlent le lien existant entre le patriarcat et les autres relations de domination et de subordination des femmes dans des divers contextes</a:t>
            </a:r>
            <a:r>
              <a:rPr lang="fr-FR" dirty="0" smtClean="0"/>
              <a:t>.</a:t>
            </a:r>
          </a:p>
          <a:p>
            <a:pPr marL="0" indent="0" algn="just">
              <a:buNone/>
            </a:pPr>
            <a:r>
              <a:rPr lang="fr-FR" dirty="0" smtClean="0"/>
              <a:t>Historiquement</a:t>
            </a:r>
            <a:r>
              <a:rPr lang="fr-FR" dirty="0" smtClean="0"/>
              <a:t>, les rôles </a:t>
            </a:r>
            <a:r>
              <a:rPr lang="fr-FR" dirty="0" err="1" smtClean="0"/>
              <a:t>sexospécifiques</a:t>
            </a:r>
            <a:r>
              <a:rPr lang="fr-FR" dirty="0" smtClean="0"/>
              <a:t>, rôles respectifs que les sociétés assignent aux femmes et aux hommes, ont été hiérarchisés : les hommes exerçant le pouvoir ainsi qu’une emprise sur les </a:t>
            </a:r>
            <a:r>
              <a:rPr lang="fr-FR" dirty="0" smtClean="0"/>
              <a:t>femmes.</a:t>
            </a:r>
          </a:p>
          <a:p>
            <a:pPr marL="0" indent="0" algn="just">
              <a:buNone/>
            </a:pPr>
            <a:r>
              <a:rPr lang="fr-FR" dirty="0" smtClean="0"/>
              <a:t>Plusieurs </a:t>
            </a:r>
            <a:r>
              <a:rPr lang="fr-FR" dirty="0" smtClean="0"/>
              <a:t>moyens communs à de nombreux contextes sont utilisés pour perpétuer la domination des hommes et la subordination des </a:t>
            </a:r>
            <a:r>
              <a:rPr lang="fr-FR" dirty="0" smtClean="0"/>
              <a:t>femmes</a:t>
            </a:r>
            <a:r>
              <a:rPr lang="fr-FR" dirty="0"/>
              <a:t>.</a:t>
            </a:r>
            <a:endParaRPr lang="fr-FR" dirty="0" smtClean="0"/>
          </a:p>
        </p:txBody>
      </p:sp>
      <p:pic>
        <p:nvPicPr>
          <p:cNvPr id="4" name="Image 3" descr="ReFLeT.jfif"/>
          <p:cNvPicPr>
            <a:picLocks noChangeAspect="1"/>
          </p:cNvPicPr>
          <p:nvPr/>
        </p:nvPicPr>
        <p:blipFill>
          <a:blip r:embed="rId2" cstate="print"/>
          <a:stretch>
            <a:fillRect/>
          </a:stretch>
        </p:blipFill>
        <p:spPr bwMode="auto">
          <a:xfrm>
            <a:off x="11032762" y="5683771"/>
            <a:ext cx="964367" cy="964367"/>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TotalTime>
  <Words>3986</Words>
  <Application>Microsoft Office PowerPoint</Application>
  <DocSecurity>0</DocSecurity>
  <PresentationFormat>Personnalisé</PresentationFormat>
  <Paragraphs>224</Paragraphs>
  <Slides>39</Slides>
  <Notes>0</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Thème Office</vt:lpstr>
      <vt:lpstr>   Formation n°1 : Les violences basées sur le genre</vt:lpstr>
      <vt:lpstr>Introduction</vt:lpstr>
      <vt:lpstr>Introduction</vt:lpstr>
      <vt:lpstr>Introduction</vt:lpstr>
      <vt:lpstr>Introduction</vt:lpstr>
      <vt:lpstr>Définition des concepts</vt:lpstr>
      <vt:lpstr>Définition des concepts</vt:lpstr>
      <vt:lpstr>Définition des concepts</vt:lpstr>
      <vt:lpstr>Définition des concepts</vt:lpstr>
      <vt:lpstr>Définition des concepts</vt:lpstr>
      <vt:lpstr>Cas pratique</vt:lpstr>
      <vt:lpstr>Définition des concepts</vt:lpstr>
      <vt:lpstr>Définition des concepts</vt:lpstr>
      <vt:lpstr>Définition des concepts</vt:lpstr>
      <vt:lpstr>Les causes des VBG sur les femmes</vt:lpstr>
      <vt:lpstr>Les conséquences des VBG sur les femmes</vt:lpstr>
      <vt:lpstr>Les causes des VBG chez les minorités sexuelles et de genre (MSG)</vt:lpstr>
      <vt:lpstr>Les conséquences des VBG chez les MSG</vt:lpstr>
      <vt:lpstr>Les principales formes et manifestations de la violence à l’égard des femmes</vt:lpstr>
      <vt:lpstr>Les principales formes et manifestations de la violence à l’égard des femmes</vt:lpstr>
      <vt:lpstr>Les principales formes et manifestations de la violence à l’égard des femmes</vt:lpstr>
      <vt:lpstr>Cas pratique</vt:lpstr>
      <vt:lpstr>Cas pratique</vt:lpstr>
      <vt:lpstr>Les principales formes et types de violence à l’égard des MSG</vt:lpstr>
      <vt:lpstr>Les principales formes et types de violence à l’égard des MSG</vt:lpstr>
      <vt:lpstr>Les principales formes et types de violence à l’égard des MSG</vt:lpstr>
      <vt:lpstr>Les principales formes et types de violence à l’égard des MSG</vt:lpstr>
      <vt:lpstr>Le cadre normatif de la politique de lutte contre les VBG</vt:lpstr>
      <vt:lpstr>Le cadre normatif de la politique de lutte contre les VBG</vt:lpstr>
      <vt:lpstr>Les instruments juridiques internationaux applicables dans les pays de l’Afrique centrale</vt:lpstr>
      <vt:lpstr>Les instruments juridiques internationaux applicables dans les pays de l’Afrique centrale</vt:lpstr>
      <vt:lpstr>Les instruments juridiques internationaux applicables dans les pays de l’Afrique centrale</vt:lpstr>
      <vt:lpstr>Les instruments juridiques internationaux applicables dans les pays de l’Afrique centrale</vt:lpstr>
      <vt:lpstr>Les instruments juridiques régionaux applicables dans les pays de l’Afrique centrale</vt:lpstr>
      <vt:lpstr>Les instruments juridiques régionaux applicables dans les pays de l’Afrique centrale</vt:lpstr>
      <vt:lpstr>Les instruments juridiques régionaux applicables dans les pays de l’Afrique centrale</vt:lpstr>
      <vt:lpstr>Les instruments juridiques régionaux applicables dans les pays de l’Afrique centrale</vt:lpstr>
      <vt:lpstr>Les instruments juridiques applicables dans les pays de l’Afrique centrale</vt:lpstr>
      <vt:lpstr>MERCI POUR VOTRE ATTENTION</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camille.fabre</cp:lastModifiedBy>
  <cp:revision>151</cp:revision>
  <dcterms:created xsi:type="dcterms:W3CDTF">2023-10-12T10:01:52Z</dcterms:created>
  <dcterms:modified xsi:type="dcterms:W3CDTF">2023-10-19T17:07:49Z</dcterms:modified>
  <dc:identifier/>
  <dc:language/>
  <cp:version/>
</cp:coreProperties>
</file>